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406" r:id="rId2"/>
    <p:sldId id="370" r:id="rId3"/>
    <p:sldId id="419" r:id="rId4"/>
    <p:sldId id="424" r:id="rId5"/>
    <p:sldId id="371" r:id="rId6"/>
    <p:sldId id="388" r:id="rId7"/>
    <p:sldId id="410" r:id="rId8"/>
    <p:sldId id="425" r:id="rId9"/>
    <p:sldId id="407" r:id="rId10"/>
    <p:sldId id="421" r:id="rId11"/>
    <p:sldId id="409" r:id="rId12"/>
    <p:sldId id="411" r:id="rId13"/>
    <p:sldId id="412" r:id="rId14"/>
    <p:sldId id="413" r:id="rId15"/>
    <p:sldId id="414" r:id="rId16"/>
    <p:sldId id="415" r:id="rId17"/>
    <p:sldId id="423" r:id="rId18"/>
    <p:sldId id="416" r:id="rId19"/>
    <p:sldId id="426" r:id="rId20"/>
    <p:sldId id="386" r:id="rId21"/>
    <p:sldId id="32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  <a:srgbClr val="FF3300"/>
    <a:srgbClr val="00CC00"/>
    <a:srgbClr val="000099"/>
    <a:srgbClr val="660066"/>
    <a:srgbClr val="006600"/>
    <a:srgbClr val="9999FF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93BD-4EBC-4E8B-9BF9-014CC69F1A8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37D91-C369-42C6-B2EC-2BAA30998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7D91-C369-42C6-B2EC-2BAA309987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9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264901-803C-40ED-BDAF-093C7062AA5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833D8F-7A9E-4F07-9889-C72C6ADCB1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mail.google.com/mail/?attid=0.2&amp;disp=emb&amp;view=att&amp;th=12a9ddb7c41289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https://mail.google.com/mail/?attid=0.2&amp;disp=emb&amp;view=att&amp;th=12a9ddb7c4128930"/>
          <p:cNvPicPr/>
          <p:nvPr/>
        </p:nvPicPr>
        <p:blipFill>
          <a:blip r:embed="rId2" r:link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6"/>
          <a:stretch>
            <a:fillRect/>
          </a:stretch>
        </p:blipFill>
        <p:spPr bwMode="auto">
          <a:xfrm>
            <a:off x="0" y="0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>
          <a:xfrm>
            <a:off x="2590800" y="4219577"/>
            <a:ext cx="4876800" cy="13144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spcBef>
                <a:spcPct val="2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spcBef>
                <a:spcPct val="2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VLVH A11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241458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7391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15684"/>
              </p:ext>
            </p:extLst>
          </p:nvPr>
        </p:nvGraphicFramePr>
        <p:xfrm>
          <a:off x="152400" y="1155328"/>
          <a:ext cx="2438400" cy="565771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7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II. CHUẨN BỊ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viên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vị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tiện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nhạc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viên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11975"/>
              </p:ext>
            </p:extLst>
          </p:nvPr>
        </p:nvGraphicFramePr>
        <p:xfrm>
          <a:off x="2819400" y="1155328"/>
          <a:ext cx="6172200" cy="5574466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4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tivi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powerpoint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53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810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LẬP KẾ HOẠCH HOẠT ĐỘNG NHẬN BIẾT – TẬP NÓI</a:t>
            </a:r>
            <a:endParaRPr lang="en-US" sz="2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038786"/>
              </p:ext>
            </p:extLst>
          </p:nvPr>
        </p:nvGraphicFramePr>
        <p:xfrm>
          <a:off x="76200" y="1295400"/>
          <a:ext cx="2514600" cy="52578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7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III. TIẾN TRÌNH HOẠT ĐỘNG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Ổn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gây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hứng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hứng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thoại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dục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44088"/>
              </p:ext>
            </p:extLst>
          </p:nvPr>
        </p:nvGraphicFramePr>
        <p:xfrm>
          <a:off x="2895600" y="1295400"/>
          <a:ext cx="6096000" cy="52578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78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III. TIẾN TRÌNH HOẠT ĐỘNG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Ổn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gây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hứng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</a:t>
                      </a:r>
                      <a:endParaRPr lang="en-US" sz="2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Gây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hứng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hát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endParaRPr lang="en-US" sz="2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Đàm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thoại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2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vừa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hát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(“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”)</a:t>
                      </a:r>
                      <a:endParaRPr lang="en-US" sz="2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hát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sắc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cuộc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chúng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điều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tươi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nên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chúng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mình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luôn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chăm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sóc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nên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hái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bẻ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5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22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LẬP KẾ HOẠCH HOẠT ĐỘNG NHẬN BIẾT – TẬP NÓI</a:t>
            </a:r>
            <a:endParaRPr lang="en-US" sz="2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87532"/>
              </p:ext>
            </p:extLst>
          </p:nvPr>
        </p:nvGraphicFramePr>
        <p:xfrm>
          <a:off x="152400" y="1155327"/>
          <a:ext cx="2667000" cy="578358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4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mới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thúc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cố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Khuyến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khích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thân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bạn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viên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kĩ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phối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49780"/>
              </p:ext>
            </p:extLst>
          </p:nvPr>
        </p:nvGraphicFramePr>
        <p:xfrm>
          <a:off x="3124200" y="1155327"/>
          <a:ext cx="5791200" cy="2011680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64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mới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1: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2: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3: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1: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mất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2: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cắm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15696"/>
              </p:ext>
            </p:extLst>
          </p:nvPr>
        </p:nvGraphicFramePr>
        <p:xfrm>
          <a:off x="3124200" y="3200400"/>
          <a:ext cx="5791200" cy="3453384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thúc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Củng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cố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ác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quen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dài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2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2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dục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en-US" sz="22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giờ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ngợi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Cho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Gieo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nảy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mầm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5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622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LẬP KẾ HOẠCH HOẠT ĐỘNG NHẬN BIẾT – TẬP NÓI</a:t>
            </a:r>
            <a:endParaRPr lang="en-US" sz="2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52694"/>
              </p:ext>
            </p:extLst>
          </p:nvPr>
        </p:nvGraphicFramePr>
        <p:xfrm>
          <a:off x="457200" y="1219201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b="1" i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1" i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400" b="1" i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endParaRPr kumimoji="0" lang="en-US" sz="2400" b="1" i="0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b="1" i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1" i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endParaRPr kumimoji="0" lang="en-US" sz="2400" b="1" i="0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,…)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64"/>
            <a:ext cx="9144000" cy="1155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77575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96505"/>
              </p:ext>
            </p:extLst>
          </p:nvPr>
        </p:nvGraphicFramePr>
        <p:xfrm>
          <a:off x="533399" y="5486400"/>
          <a:ext cx="80772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76">
                  <a:extLst>
                    <a:ext uri="{9D8B030D-6E8A-4147-A177-3AD203B41FA5}">
                      <a16:colId xmlns:a16="http://schemas.microsoft.com/office/drawing/2014/main" val="2195981271"/>
                    </a:ext>
                  </a:extLst>
                </a:gridCol>
                <a:gridCol w="6562725">
                  <a:extLst>
                    <a:ext uri="{9D8B030D-6E8A-4147-A177-3AD203B41FA5}">
                      <a16:colId xmlns:a16="http://schemas.microsoft.com/office/drawing/2014/main" val="249163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chia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endParaRPr kumimoji="0" lang="en-US" sz="2400" b="0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5953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59103"/>
              </p:ext>
            </p:extLst>
          </p:nvPr>
        </p:nvGraphicFramePr>
        <p:xfrm>
          <a:off x="0" y="152400"/>
          <a:ext cx="8991600" cy="6904294"/>
        </p:xfrm>
        <a:graphic>
          <a:graphicData uri="http://schemas.openxmlformats.org/drawingml/2006/table">
            <a:tbl>
              <a:tblPr/>
              <a:tblGrid>
                <a:gridCol w="580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Dự kiến HĐ của trẻ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6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6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dung: </a:t>
                      </a:r>
                      <a:r>
                        <a:rPr lang="en-US" sz="165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65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65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 </a:t>
                      </a:r>
                      <a:r>
                        <a:rPr lang="en-US" sz="16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6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6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1: </a:t>
                      </a:r>
                      <a:r>
                        <a:rPr lang="en-US" sz="165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165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65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165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65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 </a:t>
                      </a:r>
                      <a:r>
                        <a:rPr lang="en-US" sz="165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65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65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Đây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Cho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 (2-3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6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 (2 – 3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Đây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Cho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sờ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Mềm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mịn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Cho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mềm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mịn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Cho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ngửi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mùi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mùi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Cho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mùi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Đây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Đường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viền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xung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xanh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răng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cưa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xanh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”, “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răng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cưa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 (2-3 </a:t>
                      </a:r>
                      <a:r>
                        <a:rPr lang="en-US" sz="165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mời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 </a:t>
                      </a:r>
                      <a:r>
                        <a:rPr lang="en-US" sz="165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Mở</a:t>
                      </a:r>
                      <a:r>
                        <a:rPr lang="en-US" sz="165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rộng</a:t>
                      </a:r>
                      <a:r>
                        <a:rPr lang="en-US" sz="16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Ngoài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còn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nữa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ảnh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nhau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powerpoint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6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- 3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6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sờ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lượt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ngửi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6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- 2-3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- 1-2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lắng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1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39712"/>
              </p:ext>
            </p:extLst>
          </p:nvPr>
        </p:nvGraphicFramePr>
        <p:xfrm>
          <a:off x="152400" y="152400"/>
          <a:ext cx="8763000" cy="647700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Dự kiến HĐ của trẻ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2: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 </a:t>
                      </a: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tối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!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!”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đây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Đây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 (2-3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Đâu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1-2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Dài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hay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dài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Cho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dài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sờ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Mềm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hay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cứng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Mềm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mượt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mềm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 (2-3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giảng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 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rất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dài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mượt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tạo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Đây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Cho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2-3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 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Mở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rộng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ngoài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còn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,...)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ảnh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powerpoint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- 1-2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sờ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2-3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nhắc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631" marR="25631" marT="25631" marB="2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61152"/>
              </p:ext>
            </p:extLst>
          </p:nvPr>
        </p:nvGraphicFramePr>
        <p:xfrm>
          <a:off x="228600" y="381000"/>
          <a:ext cx="8534399" cy="9259971"/>
        </p:xfrm>
        <a:graphic>
          <a:graphicData uri="http://schemas.openxmlformats.org/drawingml/2006/table">
            <a:tbl>
              <a:tblPr/>
              <a:tblGrid>
                <a:gridCol w="522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Dự kiến HĐ của trẻ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5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3: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mất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powerpoint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powerpoint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chiếu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mất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3, 4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thật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cắm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mỗi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giỏ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chọn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cắm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lọ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chọn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cắm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lọ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1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nhạc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Luật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chọn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cắm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thúc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Củng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cố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Hôm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dài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dục: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cửa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thêm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chúng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phải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chăm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sóc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tưới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ngắt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giờ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ngợi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Cho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Gieo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nảy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mầm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Lắng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11404"/>
              </p:ext>
            </p:extLst>
          </p:nvPr>
        </p:nvGraphicFramePr>
        <p:xfrm>
          <a:off x="152400" y="381000"/>
          <a:ext cx="8534399" cy="5429084"/>
        </p:xfrm>
        <a:graphic>
          <a:graphicData uri="http://schemas.openxmlformats.org/drawingml/2006/table">
            <a:tbl>
              <a:tblPr/>
              <a:tblGrid>
                <a:gridCol w="522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Dự kiến HĐ của trẻ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thúc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cố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Hôm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quen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dục: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cửa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thêm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chúng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sóc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ngắt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bẻ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giờ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ngợi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Cho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“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Gieo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nảy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mầm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49" marR="22049" marT="22049" marB="220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3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-76201"/>
            <a:ext cx="9144000" cy="1610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372" y="334312"/>
            <a:ext cx="9005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910518"/>
            <a:ext cx="8229600" cy="1831233"/>
          </a:xfrm>
          <a:prstGeom prst="round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114800"/>
            <a:ext cx="8229600" cy="1981200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066800" y="-228600"/>
            <a:ext cx="6705600" cy="2514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</a:rPr>
              <a:t>NHANH NHƯ CHỚP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486400"/>
            <a:ext cx="4114800" cy="9144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6200" y="1447800"/>
            <a:ext cx="4876800" cy="1676400"/>
          </a:xfrm>
          <a:prstGeom prst="wedgeEllipseCallout">
            <a:avLst>
              <a:gd name="adj1" fmla="val -29290"/>
              <a:gd name="adj2" fmla="val 98037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/>
              <a:t>Hoạt động </a:t>
            </a:r>
            <a:r>
              <a:rPr lang="vi-VN" sz="2400" i="1" dirty="0"/>
              <a:t>Nhận biết – Tập nói</a:t>
            </a:r>
            <a:r>
              <a:rPr lang="vi-VN" sz="2400" dirty="0"/>
              <a:t> dành cho trẻ đối tượng mấy tuổi?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09900" y="4585855"/>
            <a:ext cx="34290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05400" y="761999"/>
            <a:ext cx="4038600" cy="2424545"/>
          </a:xfrm>
          <a:prstGeom prst="cloudCallout">
            <a:avLst>
              <a:gd name="adj1" fmla="val -24390"/>
              <a:gd name="adj2" fmla="val 817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Hoạt động </a:t>
            </a:r>
            <a:r>
              <a:rPr lang="vi-VN" sz="2400" i="1" dirty="0"/>
              <a:t>Nhận biết – Tập nói</a:t>
            </a:r>
            <a:r>
              <a:rPr lang="vi-VN" sz="2400" dirty="0"/>
              <a:t> thuộc lĩnh vực </a:t>
            </a:r>
            <a:r>
              <a:rPr lang="vi-VN" sz="2400" dirty="0" smtClean="0"/>
              <a:t>gì ở </a:t>
            </a:r>
            <a:r>
              <a:rPr lang="vi-VN" sz="2400" dirty="0"/>
              <a:t>trường mầm non?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429000" y="3747655"/>
            <a:ext cx="2514600" cy="8243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0" y="3200399"/>
            <a:ext cx="3733800" cy="1676400"/>
          </a:xfrm>
          <a:prstGeom prst="wedgeRoundRectCallout">
            <a:avLst>
              <a:gd name="adj1" fmla="val -14154"/>
              <a:gd name="adj2" fmla="val 106054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1900" y="3093027"/>
            <a:ext cx="1828800" cy="654628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600700" y="3200399"/>
            <a:ext cx="3162300" cy="1447801"/>
          </a:xfrm>
          <a:prstGeom prst="wedgeRectCallout">
            <a:avLst>
              <a:gd name="adj1" fmla="val -21271"/>
              <a:gd name="adj2" fmla="val 84178"/>
            </a:avLst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52900" y="2469572"/>
            <a:ext cx="1143000" cy="588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562100" y="4547756"/>
            <a:ext cx="5562600" cy="1828801"/>
          </a:xfrm>
          <a:prstGeom prst="cloudCallout">
            <a:avLst>
              <a:gd name="adj1" fmla="val -22327"/>
              <a:gd name="adj2" fmla="val 72348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9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838200"/>
            <a:ext cx="1981200" cy="563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1763861"/>
            <a:ext cx="5257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2971802"/>
            <a:ext cx="5257800" cy="9871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4133851"/>
            <a:ext cx="52578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0" y="5334000"/>
            <a:ext cx="5257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946" y="906609"/>
            <a:ext cx="5257800" cy="6944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981200" y="1295400"/>
            <a:ext cx="609600" cy="0"/>
          </a:xfrm>
          <a:prstGeom prst="line">
            <a:avLst/>
          </a:prstGeom>
          <a:ln w="95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81200" y="3406485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81200" y="4667251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67346" y="5829300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81200" y="2227986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0946" y="1156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562100"/>
            <a:ext cx="7467600" cy="16764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b-NO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Thiết kế hoạch hoạt động bài dạy trẻ Nhận biết - Tập nói ở độ tuổi 24 – 36 (đề tài, chủ đề tự chọn)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2" y="1562100"/>
            <a:ext cx="1447800" cy="1676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CÁ NHÂN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154269"/>
            <a:ext cx="7467600" cy="1676400"/>
          </a:xfrm>
          <a:prstGeom prst="rect">
            <a:avLst/>
          </a:prstGeom>
          <a:solidFill>
            <a:srgbClr val="FFCC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82" y="4175051"/>
            <a:ext cx="1447800" cy="16764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0"/>
            <a:ext cx="3776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6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914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 ƠN THẦY CÔ VÀ CÁC BẠN SINH VIÊN!</a:t>
            </a:r>
            <a:endParaRPr lang="en-US" sz="32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hững hình ảnh chúc mừng giáng sinh &amp; năm mới đẹp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914400"/>
            <a:ext cx="9109364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035691"/>
              </p:ext>
            </p:extLst>
          </p:nvPr>
        </p:nvGraphicFramePr>
        <p:xfrm>
          <a:off x="0" y="990601"/>
          <a:ext cx="8839200" cy="566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738853086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830273202"/>
                    </a:ext>
                  </a:extLst>
                </a:gridCol>
              </a:tblGrid>
              <a:tr h="1523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mục tiêu của hoạt động Nhận biết – Tập nói;</a:t>
                      </a:r>
                    </a:p>
                    <a:p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các phương tiện, đồ dùng cần chuẩn bị của HĐ.</a:t>
                      </a:r>
                    </a:p>
                    <a:p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 kế các hoạt động NB – TN theo đúng quy trình.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078615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200" b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200" b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NB - TN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42107"/>
                  </a:ext>
                </a:extLst>
              </a:tr>
              <a:tr h="2460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non.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8268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9465" y="2366344"/>
            <a:ext cx="1247479" cy="1790884"/>
            <a:chOff x="-448945" y="1487618"/>
            <a:chExt cx="1271874" cy="1790884"/>
          </a:xfrm>
        </p:grpSpPr>
        <p:sp>
          <p:nvSpPr>
            <p:cNvPr id="6" name="Chevron 5"/>
            <p:cNvSpPr/>
            <p:nvPr/>
          </p:nvSpPr>
          <p:spPr>
            <a:xfrm rot="5400000">
              <a:off x="-699322" y="1756251"/>
              <a:ext cx="1790884" cy="125361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 txBox="1"/>
            <p:nvPr/>
          </p:nvSpPr>
          <p:spPr>
            <a:xfrm>
              <a:off x="-448945" y="2230934"/>
              <a:ext cx="1253618" cy="53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Kĩ năng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71879"/>
            <a:ext cx="3566469" cy="823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32" y="-1"/>
            <a:ext cx="6201267" cy="160020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4396677"/>
            <a:ext cx="1233962" cy="1790884"/>
            <a:chOff x="-41918" y="1023132"/>
            <a:chExt cx="1281502" cy="1790884"/>
          </a:xfrm>
        </p:grpSpPr>
        <p:sp>
          <p:nvSpPr>
            <p:cNvPr id="13" name="Chevron 12"/>
            <p:cNvSpPr/>
            <p:nvPr/>
          </p:nvSpPr>
          <p:spPr>
            <a:xfrm rot="5400000">
              <a:off x="-282667" y="1291765"/>
              <a:ext cx="1790884" cy="125361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 txBox="1"/>
            <p:nvPr/>
          </p:nvSpPr>
          <p:spPr>
            <a:xfrm>
              <a:off x="-41918" y="1855174"/>
              <a:ext cx="1253618" cy="53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636" y="751152"/>
            <a:ext cx="1255917" cy="1811959"/>
            <a:chOff x="-322009" y="-452060"/>
            <a:chExt cx="1289170" cy="1790884"/>
          </a:xfrm>
        </p:grpSpPr>
        <p:sp>
          <p:nvSpPr>
            <p:cNvPr id="16" name="Chevron 15"/>
            <p:cNvSpPr/>
            <p:nvPr/>
          </p:nvSpPr>
          <p:spPr>
            <a:xfrm rot="5400000">
              <a:off x="-590642" y="-183427"/>
              <a:ext cx="1790884" cy="125361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 txBox="1"/>
            <p:nvPr/>
          </p:nvSpPr>
          <p:spPr>
            <a:xfrm>
              <a:off x="-286457" y="97501"/>
              <a:ext cx="1253618" cy="952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7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0"/>
            <a:ext cx="3962400" cy="705338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Tài</a:t>
            </a:r>
            <a:r>
              <a:rPr lang="fr-FR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liệu</a:t>
            </a:r>
            <a:r>
              <a:rPr lang="fr-FR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dirty="0" smtClean="0">
              <a:solidFill>
                <a:srgbClr val="CC0000"/>
              </a:solidFill>
            </a:endParaRPr>
          </a:p>
        </p:txBody>
      </p:sp>
      <p:pic>
        <p:nvPicPr>
          <p:cNvPr id="5130" name="Picture 10" descr="IMG_3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2" y="1845769"/>
            <a:ext cx="281757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20161019_150136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941">
            <a:off x="300954" y="825339"/>
            <a:ext cx="2190377" cy="31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20161019_150159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177">
            <a:off x="5890445" y="546202"/>
            <a:ext cx="26656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 descr="tho truyn mam n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566">
            <a:off x="729278" y="3484386"/>
            <a:ext cx="221764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06026">
            <a:off x="5534924" y="3669526"/>
            <a:ext cx="3376741" cy="33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09800"/>
            <a:ext cx="1981200" cy="297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PP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2209800"/>
            <a:ext cx="1981200" cy="2895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PP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2209800"/>
            <a:ext cx="1981200" cy="2895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PP </a:t>
            </a:r>
          </a:p>
          <a:p>
            <a:pPr algn="ctr"/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0" y="2209800"/>
            <a:ext cx="1981200" cy="281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PP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152400"/>
            <a:ext cx="5943600" cy="10668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PHƯƠNG PHÁP DẠY 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9" idx="2"/>
            <a:endCxn id="4" idx="0"/>
          </p:cNvCxnSpPr>
          <p:nvPr/>
        </p:nvCxnSpPr>
        <p:spPr>
          <a:xfrm flipH="1">
            <a:off x="1219200" y="1219200"/>
            <a:ext cx="3429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4648200" y="1219200"/>
            <a:ext cx="3200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6" idx="0"/>
          </p:cNvCxnSpPr>
          <p:nvPr/>
        </p:nvCxnSpPr>
        <p:spPr>
          <a:xfrm flipH="1">
            <a:off x="3429000" y="12192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7" idx="0"/>
          </p:cNvCxnSpPr>
          <p:nvPr/>
        </p:nvCxnSpPr>
        <p:spPr>
          <a:xfrm>
            <a:off x="4648200" y="12192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143000"/>
            <a:ext cx="8382000" cy="12954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0"/>
            <a:ext cx="3347391" cy="646331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học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8382000" cy="1600200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cam –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(24- 36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218" y="4959926"/>
            <a:ext cx="8382000" cy="1517073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cam –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19594"/>
              </p:ext>
            </p:extLst>
          </p:nvPr>
        </p:nvGraphicFramePr>
        <p:xfrm>
          <a:off x="152400" y="1155328"/>
          <a:ext cx="3886200" cy="565771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LĨNH VỰC PHÁT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TRIỂN...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 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HOẠCH HOẠT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…………………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nhánh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…………………..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………………...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dạy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…………….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23927"/>
              </p:ext>
            </p:extLst>
          </p:nvPr>
        </p:nvGraphicFramePr>
        <p:xfrm>
          <a:off x="4343400" y="1155328"/>
          <a:ext cx="4495800" cy="5574466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4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LĨNH VỰC PHÁT TRIỂN NGÔN NGỮ</a:t>
                      </a:r>
                      <a:endParaRPr lang="en-US" sz="2400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 HOẠCH HOẠT ĐỘNG </a:t>
                      </a:r>
                      <a:endParaRPr lang="en-US" sz="2400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 BIẾT – TẬP NÓI</a:t>
                      </a:r>
                      <a:endParaRPr lang="en-US" sz="2400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nhánh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bông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tuổi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– 36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tuổi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25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gian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– 20 </a:t>
                      </a:r>
                      <a:r>
                        <a:rPr lang="en-US" sz="24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</a:t>
                      </a: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Thị</a:t>
                      </a: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Hiền</a:t>
                      </a:r>
                      <a:endParaRPr lang="en-US" sz="2400" b="1" i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Đơn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vị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Trường</a:t>
                      </a: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MN </a:t>
                      </a:r>
                      <a:r>
                        <a:rPr lang="en-US" sz="2400" b="1" i="1" baseline="0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Sơn</a:t>
                      </a: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Ca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53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810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LẬP KẾ HOẠCH HOẠT ĐỘNG NHẬN BIẾT – TẬP NÓI</a:t>
            </a:r>
            <a:endParaRPr lang="en-US" sz="2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37471"/>
              </p:ext>
            </p:extLst>
          </p:nvPr>
        </p:nvGraphicFramePr>
        <p:xfrm>
          <a:off x="457200" y="1331270"/>
          <a:ext cx="4953000" cy="5145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4095597916"/>
                    </a:ext>
                  </a:extLst>
                </a:gridCol>
                <a:gridCol w="4619625">
                  <a:extLst>
                    <a:ext uri="{9D8B030D-6E8A-4147-A177-3AD203B41FA5}">
                      <a16:colId xmlns:a16="http://schemas.microsoft.com/office/drawing/2014/main" val="2724604085"/>
                    </a:ext>
                  </a:extLst>
                </a:gridCol>
              </a:tblGrid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22458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baseline="0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8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598593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1" dirty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8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059608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b="1" baseline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91084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776836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err="1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49573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650723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734731"/>
                  </a:ext>
                </a:extLst>
              </a:tr>
              <a:tr h="5717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err="1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1" baseline="0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b="1" baseline="0" dirty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baseline="0" dirty="0" err="1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b="1" baseline="0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en-US" sz="2800" b="1" dirty="0">
                        <a:solidFill>
                          <a:srgbClr val="6600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281883"/>
                  </a:ext>
                </a:extLst>
              </a:tr>
            </a:tbl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914400" y="0"/>
            <a:ext cx="6705600" cy="1066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90947" y="264467"/>
            <a:ext cx="580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CHỦ ĐỀ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 MẦM NON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70500"/>
              </p:ext>
            </p:extLst>
          </p:nvPr>
        </p:nvGraphicFramePr>
        <p:xfrm>
          <a:off x="5715001" y="1331267"/>
          <a:ext cx="3456708" cy="53002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6708">
                  <a:extLst>
                    <a:ext uri="{9D8B030D-6E8A-4147-A177-3AD203B41FA5}">
                      <a16:colId xmlns:a16="http://schemas.microsoft.com/office/drawing/2014/main" val="1723074363"/>
                    </a:ext>
                  </a:extLst>
                </a:gridCol>
              </a:tblGrid>
              <a:tr h="1391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40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47654"/>
                  </a:ext>
                </a:extLst>
              </a:tr>
              <a:tr h="3525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baseline="0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baseline="0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400" b="1" baseline="0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PTGT</a:t>
                      </a:r>
                      <a:r>
                        <a:rPr lang="en-US" sz="2400" b="1" i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400" b="1" i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PTGT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endParaRPr lang="en-US" sz="2400" b="1" i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PTGT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="1" i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1" i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400" b="1" i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i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="1" i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400" b="1" i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62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138560"/>
              </p:ext>
            </p:extLst>
          </p:nvPr>
        </p:nvGraphicFramePr>
        <p:xfrm>
          <a:off x="76200" y="1155327"/>
          <a:ext cx="2438400" cy="551008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0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I. MỤC TIÊU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400" b="1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endParaRPr lang="en-US" sz="2400" b="1" i="0" baseline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i="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nhớ</a:t>
                      </a: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i="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…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Kĩ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endParaRPr lang="en-US" sz="2400" b="1" i="0" baseline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Rèn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luyện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triển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kĩ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…%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400" b="1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Thái</a:t>
                      </a: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endParaRPr lang="en-US" sz="2400" b="1" i="0" baseline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90773"/>
              </p:ext>
            </p:extLst>
          </p:nvPr>
        </p:nvGraphicFramePr>
        <p:xfrm>
          <a:off x="2743200" y="1155327"/>
          <a:ext cx="6248400" cy="5608320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00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I. </a:t>
                      </a:r>
                      <a:r>
                        <a:rPr lang="en-US" sz="23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Mục</a:t>
                      </a: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tiêu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3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3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cánh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đỏ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vàng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nhụy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mùi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thơm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mềm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mịn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,…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vẻ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cúc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tặng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3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Kĩ</a:t>
                      </a:r>
                      <a:r>
                        <a:rPr lang="en-US" sz="23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triển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khả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sát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chú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ý,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ghi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nhớ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triển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endParaRPr lang="en-US" sz="23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90%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3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Thái</a:t>
                      </a:r>
                      <a:r>
                        <a:rPr lang="en-US" sz="23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hào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hứng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cực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thích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bảo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vệ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giữ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gìn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chăm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sóc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53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22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LẬP KẾ HOẠCH HOẠT ĐỘNG NHẬN BIẾT – TẬP NÓI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17158</TotalTime>
  <Words>2540</Words>
  <Application>Microsoft Office PowerPoint</Application>
  <PresentationFormat>On-screen Show (4:3)</PresentationFormat>
  <Paragraphs>359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Tài liệu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THẦY CÔ VÀ CÁC BẠN SINH VIÊN!</vt:lpstr>
    </vt:vector>
  </TitlesOfParts>
  <Company>http://gostep.info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ASUS</cp:lastModifiedBy>
  <cp:revision>1119</cp:revision>
  <dcterms:created xsi:type="dcterms:W3CDTF">2015-10-25T03:27:48Z</dcterms:created>
  <dcterms:modified xsi:type="dcterms:W3CDTF">2022-12-17T03:07:52Z</dcterms:modified>
</cp:coreProperties>
</file>