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9" r:id="rId1"/>
  </p:sldMasterIdLst>
  <p:sldIdLst>
    <p:sldId id="256" r:id="rId2"/>
    <p:sldId id="282" r:id="rId3"/>
    <p:sldId id="288" r:id="rId4"/>
    <p:sldId id="289" r:id="rId5"/>
    <p:sldId id="290" r:id="rId6"/>
    <p:sldId id="269" r:id="rId7"/>
    <p:sldId id="308" r:id="rId8"/>
    <p:sldId id="303" r:id="rId9"/>
    <p:sldId id="291" r:id="rId10"/>
    <p:sldId id="293" r:id="rId11"/>
    <p:sldId id="294" r:id="rId12"/>
    <p:sldId id="295" r:id="rId13"/>
    <p:sldId id="296" r:id="rId14"/>
    <p:sldId id="297" r:id="rId15"/>
    <p:sldId id="304" r:id="rId16"/>
    <p:sldId id="300" r:id="rId17"/>
    <p:sldId id="302" r:id="rId18"/>
    <p:sldId id="305" r:id="rId19"/>
    <p:sldId id="307" r:id="rId20"/>
    <p:sldId id="309"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8" d="100"/>
          <a:sy n="68" d="100"/>
        </p:scale>
        <p:origin x="616"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CF38360-382F-41AD-B011-FFDABCAF6393}" type="datetimeFigureOut">
              <a:rPr lang="en-US" smtClean="0"/>
              <a:t>22/02/2023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656D3D-8DD5-4724-9E5E-137E7A27E2A1}"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27322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CF38360-382F-41AD-B011-FFDABCAF6393}" type="datetimeFigureOut">
              <a:rPr lang="en-US" smtClean="0"/>
              <a:t>22/02/2023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656D3D-8DD5-4724-9E5E-137E7A27E2A1}" type="slidenum">
              <a:rPr lang="en-US" smtClean="0"/>
              <a:t>‹#›</a:t>
            </a:fld>
            <a:endParaRPr lang="en-US"/>
          </a:p>
        </p:txBody>
      </p:sp>
    </p:spTree>
    <p:extLst>
      <p:ext uri="{BB962C8B-B14F-4D97-AF65-F5344CB8AC3E}">
        <p14:creationId xmlns:p14="http://schemas.microsoft.com/office/powerpoint/2010/main" val="19910350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CF38360-382F-41AD-B011-FFDABCAF6393}" type="datetimeFigureOut">
              <a:rPr lang="en-US" smtClean="0"/>
              <a:t>22/02/2023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656D3D-8DD5-4724-9E5E-137E7A27E2A1}" type="slidenum">
              <a:rPr lang="en-US" smtClean="0"/>
              <a:t>‹#›</a:t>
            </a:fld>
            <a:endParaRPr lang="en-US"/>
          </a:p>
        </p:txBody>
      </p:sp>
    </p:spTree>
    <p:extLst>
      <p:ext uri="{BB962C8B-B14F-4D97-AF65-F5344CB8AC3E}">
        <p14:creationId xmlns:p14="http://schemas.microsoft.com/office/powerpoint/2010/main" val="93631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CF38360-382F-41AD-B011-FFDABCAF6393}" type="datetimeFigureOut">
              <a:rPr lang="en-US" smtClean="0"/>
              <a:t>22/02/2023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656D3D-8DD5-4724-9E5E-137E7A27E2A1}" type="slidenum">
              <a:rPr lang="en-US" smtClean="0"/>
              <a:t>‹#›</a:t>
            </a:fld>
            <a:endParaRPr lang="en-US"/>
          </a:p>
        </p:txBody>
      </p:sp>
    </p:spTree>
    <p:extLst>
      <p:ext uri="{BB962C8B-B14F-4D97-AF65-F5344CB8AC3E}">
        <p14:creationId xmlns:p14="http://schemas.microsoft.com/office/powerpoint/2010/main" val="4792060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CF38360-382F-41AD-B011-FFDABCAF6393}" type="datetimeFigureOut">
              <a:rPr lang="en-US" smtClean="0"/>
              <a:t>22/02/2023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656D3D-8DD5-4724-9E5E-137E7A27E2A1}"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266520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CF38360-382F-41AD-B011-FFDABCAF6393}" type="datetimeFigureOut">
              <a:rPr lang="en-US" smtClean="0"/>
              <a:t>22/02/2023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D656D3D-8DD5-4724-9E5E-137E7A27E2A1}" type="slidenum">
              <a:rPr lang="en-US" smtClean="0"/>
              <a:t>‹#›</a:t>
            </a:fld>
            <a:endParaRPr lang="en-US"/>
          </a:p>
        </p:txBody>
      </p:sp>
    </p:spTree>
    <p:extLst>
      <p:ext uri="{BB962C8B-B14F-4D97-AF65-F5344CB8AC3E}">
        <p14:creationId xmlns:p14="http://schemas.microsoft.com/office/powerpoint/2010/main" val="14351201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CF38360-382F-41AD-B011-FFDABCAF6393}" type="datetimeFigureOut">
              <a:rPr lang="en-US" smtClean="0"/>
              <a:t>22/02/2023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D656D3D-8DD5-4724-9E5E-137E7A27E2A1}" type="slidenum">
              <a:rPr lang="en-US" smtClean="0"/>
              <a:t>‹#›</a:t>
            </a:fld>
            <a:endParaRPr lang="en-US"/>
          </a:p>
        </p:txBody>
      </p:sp>
    </p:spTree>
    <p:extLst>
      <p:ext uri="{BB962C8B-B14F-4D97-AF65-F5344CB8AC3E}">
        <p14:creationId xmlns:p14="http://schemas.microsoft.com/office/powerpoint/2010/main" val="14412301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CF38360-382F-41AD-B011-FFDABCAF6393}" type="datetimeFigureOut">
              <a:rPr lang="en-US" smtClean="0"/>
              <a:t>22/02/2023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D656D3D-8DD5-4724-9E5E-137E7A27E2A1}" type="slidenum">
              <a:rPr lang="en-US" smtClean="0"/>
              <a:t>‹#›</a:t>
            </a:fld>
            <a:endParaRPr lang="en-US"/>
          </a:p>
        </p:txBody>
      </p:sp>
    </p:spTree>
    <p:extLst>
      <p:ext uri="{BB962C8B-B14F-4D97-AF65-F5344CB8AC3E}">
        <p14:creationId xmlns:p14="http://schemas.microsoft.com/office/powerpoint/2010/main" val="38732304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FCF38360-382F-41AD-B011-FFDABCAF6393}" type="datetimeFigureOut">
              <a:rPr lang="en-US" smtClean="0"/>
              <a:t>22/02/2023</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0D656D3D-8DD5-4724-9E5E-137E7A27E2A1}" type="slidenum">
              <a:rPr lang="en-US" smtClean="0"/>
              <a:t>‹#›</a:t>
            </a:fld>
            <a:endParaRPr lang="en-US"/>
          </a:p>
        </p:txBody>
      </p:sp>
    </p:spTree>
    <p:extLst>
      <p:ext uri="{BB962C8B-B14F-4D97-AF65-F5344CB8AC3E}">
        <p14:creationId xmlns:p14="http://schemas.microsoft.com/office/powerpoint/2010/main" val="19394348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FCF38360-382F-41AD-B011-FFDABCAF6393}" type="datetimeFigureOut">
              <a:rPr lang="en-US" smtClean="0"/>
              <a:t>22/02/2023</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0D656D3D-8DD5-4724-9E5E-137E7A27E2A1}" type="slidenum">
              <a:rPr lang="en-US" smtClean="0"/>
              <a:t>‹#›</a:t>
            </a:fld>
            <a:endParaRPr lang="en-US"/>
          </a:p>
        </p:txBody>
      </p:sp>
    </p:spTree>
    <p:extLst>
      <p:ext uri="{BB962C8B-B14F-4D97-AF65-F5344CB8AC3E}">
        <p14:creationId xmlns:p14="http://schemas.microsoft.com/office/powerpoint/2010/main" val="29121706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FCF38360-382F-41AD-B011-FFDABCAF6393}" type="datetimeFigureOut">
              <a:rPr lang="en-US" smtClean="0"/>
              <a:t>22/02/2023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D656D3D-8DD5-4724-9E5E-137E7A27E2A1}" type="slidenum">
              <a:rPr lang="en-US" smtClean="0"/>
              <a:t>‹#›</a:t>
            </a:fld>
            <a:endParaRPr lang="en-US"/>
          </a:p>
        </p:txBody>
      </p:sp>
    </p:spTree>
    <p:extLst>
      <p:ext uri="{BB962C8B-B14F-4D97-AF65-F5344CB8AC3E}">
        <p14:creationId xmlns:p14="http://schemas.microsoft.com/office/powerpoint/2010/main" val="42126401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FCF38360-382F-41AD-B011-FFDABCAF6393}" type="datetimeFigureOut">
              <a:rPr lang="en-US" smtClean="0"/>
              <a:t>22/02/2023</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0D656D3D-8DD5-4724-9E5E-137E7A27E2A1}"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01277076"/>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97280" y="758952"/>
            <a:ext cx="10058400" cy="1974821"/>
          </a:xfrm>
        </p:spPr>
        <p:txBody>
          <a:bodyPr>
            <a:normAutofit/>
          </a:bodyPr>
          <a:lstStyle/>
          <a:p>
            <a:pPr algn="ctr"/>
            <a:r>
              <a:rPr lang="en-US" sz="4800" dirty="0">
                <a:latin typeface="Times New Roman" panose="02020603050405020304" pitchFamily="18" charset="0"/>
                <a:cs typeface="Times New Roman" panose="02020603050405020304" pitchFamily="18" charset="0"/>
              </a:rPr>
              <a:t>UNIT 5B: </a:t>
            </a:r>
            <a:r>
              <a:rPr lang="en-US" sz="4800" i="1" dirty="0">
                <a:latin typeface="Times New Roman" panose="02020603050405020304" pitchFamily="18" charset="0"/>
                <a:cs typeface="Times New Roman" panose="02020603050405020304" pitchFamily="18" charset="0"/>
              </a:rPr>
              <a:t>FAMILIES IN CHINA</a:t>
            </a:r>
          </a:p>
        </p:txBody>
      </p:sp>
      <p:sp>
        <p:nvSpPr>
          <p:cNvPr id="4" name="Subtitle 3"/>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24313573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Grammar</a:t>
            </a:r>
          </a:p>
        </p:txBody>
      </p:sp>
      <p:sp>
        <p:nvSpPr>
          <p:cNvPr id="3" name="Content Placeholder 2"/>
          <p:cNvSpPr>
            <a:spLocks noGrp="1"/>
          </p:cNvSpPr>
          <p:nvPr>
            <p:ph idx="1"/>
          </p:nvPr>
        </p:nvSpPr>
        <p:spPr>
          <a:xfrm>
            <a:off x="352697" y="1845734"/>
            <a:ext cx="11612880" cy="4023360"/>
          </a:xfrm>
        </p:spPr>
        <p:txBody>
          <a:bodyPr>
            <a:normAutofit/>
          </a:bodyPr>
          <a:lstStyle/>
          <a:p>
            <a:r>
              <a:rPr lang="en-US" sz="2400" dirty="0"/>
              <a:t>1. Teenagers </a:t>
            </a:r>
            <a:r>
              <a:rPr lang="en-US" sz="2400" b="1" i="1" dirty="0">
                <a:solidFill>
                  <a:srgbClr val="FF0000"/>
                </a:solidFill>
              </a:rPr>
              <a:t>who have no brothers or sisters</a:t>
            </a:r>
            <a:r>
              <a:rPr lang="en-US" sz="2400" dirty="0"/>
              <a:t> can feel lonely.</a:t>
            </a:r>
          </a:p>
          <a:p>
            <a:r>
              <a:rPr lang="en-US" sz="2400" dirty="0"/>
              <a:t>2. In 1979, the Chinese government took a decision </a:t>
            </a:r>
            <a:r>
              <a:rPr lang="en-US" sz="2400" b="1" i="1" dirty="0">
                <a:solidFill>
                  <a:srgbClr val="FF0000"/>
                </a:solidFill>
              </a:rPr>
              <a:t>which had a big impact on society</a:t>
            </a:r>
            <a:r>
              <a:rPr lang="en-US" sz="2400" b="1" i="1" dirty="0"/>
              <a:t>.</a:t>
            </a:r>
            <a:endParaRPr lang="en-US" sz="2400" dirty="0"/>
          </a:p>
          <a:p>
            <a:r>
              <a:rPr lang="en-US" sz="2400" dirty="0"/>
              <a:t>3. It was a time </a:t>
            </a:r>
            <a:r>
              <a:rPr lang="en-US" sz="2400" b="1" i="1" dirty="0">
                <a:solidFill>
                  <a:srgbClr val="FF0000"/>
                </a:solidFill>
              </a:rPr>
              <a:t>when the government was worried about the population increase</a:t>
            </a:r>
            <a:r>
              <a:rPr lang="en-US" sz="2400" dirty="0"/>
              <a:t>.</a:t>
            </a:r>
          </a:p>
          <a:p>
            <a:r>
              <a:rPr lang="en-US" sz="2400" dirty="0"/>
              <a:t>4. In many cities there are few sports centers or places </a:t>
            </a:r>
            <a:r>
              <a:rPr lang="en-US" sz="2400" b="1" i="1" dirty="0">
                <a:solidFill>
                  <a:srgbClr val="FF0000"/>
                </a:solidFill>
              </a:rPr>
              <a:t>where teenagers can get together</a:t>
            </a:r>
            <a:r>
              <a:rPr lang="en-US" sz="2400" dirty="0"/>
              <a:t>.</a:t>
            </a:r>
          </a:p>
          <a:p>
            <a:r>
              <a:rPr lang="en-US" sz="2400" dirty="0"/>
              <a:t>=&gt; </a:t>
            </a:r>
            <a:r>
              <a:rPr lang="en-US" sz="2400" dirty="0">
                <a:solidFill>
                  <a:srgbClr val="FF0000"/>
                </a:solidFill>
              </a:rPr>
              <a:t>Relative clause</a:t>
            </a:r>
          </a:p>
          <a:p>
            <a:endParaRPr lang="en-US" sz="2400" dirty="0"/>
          </a:p>
        </p:txBody>
      </p:sp>
    </p:spTree>
    <p:extLst>
      <p:ext uri="{BB962C8B-B14F-4D97-AF65-F5344CB8AC3E}">
        <p14:creationId xmlns:p14="http://schemas.microsoft.com/office/powerpoint/2010/main" val="14248448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 calcmode="lin" valueType="num">
                                      <p:cBhvr additive="base">
                                        <p:cTn id="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2400" dirty="0"/>
              <a:t>+ Who, which are called </a:t>
            </a:r>
            <a:r>
              <a:rPr lang="en-US" sz="2400" b="1" i="1" dirty="0">
                <a:solidFill>
                  <a:srgbClr val="FF0000"/>
                </a:solidFill>
              </a:rPr>
              <a:t>Relative Pronouns</a:t>
            </a:r>
            <a:endParaRPr lang="en-US" sz="2400" dirty="0">
              <a:solidFill>
                <a:srgbClr val="FF0000"/>
              </a:solidFill>
            </a:endParaRPr>
          </a:p>
          <a:p>
            <a:r>
              <a:rPr lang="en-US" sz="2400" dirty="0"/>
              <a:t>+ When, where are called </a:t>
            </a:r>
            <a:r>
              <a:rPr lang="en-US" sz="2400" b="1" i="1" dirty="0"/>
              <a:t>relative adverbs</a:t>
            </a:r>
            <a:endParaRPr lang="en-US" sz="2400" dirty="0"/>
          </a:p>
          <a:p>
            <a:r>
              <a:rPr lang="en-US" sz="2400" dirty="0"/>
              <a:t>+ We use </a:t>
            </a:r>
            <a:r>
              <a:rPr lang="en-US" sz="2400" b="1" i="1" dirty="0"/>
              <a:t>Who for people</a:t>
            </a:r>
            <a:r>
              <a:rPr lang="en-US" sz="2400" dirty="0"/>
              <a:t>; </a:t>
            </a:r>
            <a:r>
              <a:rPr lang="en-US" sz="2400" b="1" i="1" dirty="0"/>
              <a:t>which for things</a:t>
            </a:r>
            <a:r>
              <a:rPr lang="en-US" sz="2400" dirty="0"/>
              <a:t>; </a:t>
            </a:r>
            <a:r>
              <a:rPr lang="en-US" sz="2400" b="1" i="1" dirty="0"/>
              <a:t>when for times</a:t>
            </a:r>
            <a:r>
              <a:rPr lang="en-US" sz="2400" dirty="0"/>
              <a:t> and </a:t>
            </a:r>
            <a:r>
              <a:rPr lang="en-US" sz="2400" b="1" i="1" dirty="0"/>
              <a:t>where for places</a:t>
            </a:r>
            <a:endParaRPr lang="en-US" sz="2400" dirty="0"/>
          </a:p>
          <a:p>
            <a:r>
              <a:rPr lang="en-US" sz="2400" dirty="0"/>
              <a:t>*More relative pronouns and relative adverbs such as: </a:t>
            </a:r>
            <a:r>
              <a:rPr lang="en-US" sz="2400" b="1" i="1" dirty="0"/>
              <a:t>whom, whose, why.</a:t>
            </a:r>
            <a:endParaRPr lang="en-US" sz="2400" dirty="0"/>
          </a:p>
          <a:p>
            <a:endParaRPr lang="en-US" sz="2400" dirty="0"/>
          </a:p>
        </p:txBody>
      </p:sp>
    </p:spTree>
    <p:extLst>
      <p:ext uri="{BB962C8B-B14F-4D97-AF65-F5344CB8AC3E}">
        <p14:creationId xmlns:p14="http://schemas.microsoft.com/office/powerpoint/2010/main" val="17422440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Practice</a:t>
            </a:r>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11391220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Task 1: </a:t>
            </a:r>
            <a:r>
              <a:rPr lang="en-US" sz="3200" b="1" dirty="0"/>
              <a:t>Complete the sentences with </a:t>
            </a:r>
            <a:r>
              <a:rPr lang="en-US" sz="3200" b="1" i="1" dirty="0"/>
              <a:t>who</a:t>
            </a:r>
            <a:r>
              <a:rPr lang="en-US" sz="3200" b="1" dirty="0"/>
              <a:t>, </a:t>
            </a:r>
            <a:r>
              <a:rPr lang="en-US" sz="3200" b="1" i="1" dirty="0"/>
              <a:t>which</a:t>
            </a:r>
            <a:r>
              <a:rPr lang="en-US" sz="3200" b="1" dirty="0"/>
              <a:t>, </a:t>
            </a:r>
            <a:r>
              <a:rPr lang="en-US" sz="3200" b="1" i="1" dirty="0"/>
              <a:t>where</a:t>
            </a:r>
            <a:r>
              <a:rPr lang="en-US" sz="3200" b="1" dirty="0"/>
              <a:t>, </a:t>
            </a:r>
            <a:r>
              <a:rPr lang="en-US" sz="3200" b="1" i="1" dirty="0"/>
              <a:t>when</a:t>
            </a:r>
            <a:endParaRPr lang="en-US" sz="3200" dirty="0"/>
          </a:p>
        </p:txBody>
      </p:sp>
      <p:sp>
        <p:nvSpPr>
          <p:cNvPr id="3" name="Content Placeholder 2"/>
          <p:cNvSpPr>
            <a:spLocks noGrp="1"/>
          </p:cNvSpPr>
          <p:nvPr>
            <p:ph idx="1"/>
          </p:nvPr>
        </p:nvSpPr>
        <p:spPr/>
        <p:txBody>
          <a:bodyPr>
            <a:normAutofit/>
          </a:bodyPr>
          <a:lstStyle/>
          <a:p>
            <a:r>
              <a:rPr lang="en-US" sz="2400" dirty="0"/>
              <a:t>1. An emperor is a man …………….. rules a country.</a:t>
            </a:r>
          </a:p>
          <a:p>
            <a:r>
              <a:rPr lang="en-US" sz="2400" dirty="0"/>
              <a:t>2. Joe’s Café is a place ……………….. we meet our friends.</a:t>
            </a:r>
          </a:p>
          <a:p>
            <a:r>
              <a:rPr lang="en-US" sz="2400" dirty="0"/>
              <a:t>3. The connection …………….. is the fastest is broadband.</a:t>
            </a:r>
          </a:p>
          <a:p>
            <a:r>
              <a:rPr lang="en-US" sz="2400" dirty="0"/>
              <a:t>4. The girl …………….. broke up with her boyfriend was lonely.</a:t>
            </a:r>
          </a:p>
          <a:p>
            <a:r>
              <a:rPr lang="en-US" sz="2400" dirty="0"/>
              <a:t>5. The 1970s was a time …………… many things changed.</a:t>
            </a:r>
          </a:p>
          <a:p>
            <a:r>
              <a:rPr lang="en-US" sz="2400" dirty="0"/>
              <a:t>6. The teenagers …………………. have got the most money are only children.</a:t>
            </a:r>
          </a:p>
          <a:p>
            <a:endParaRPr lang="en-US" sz="2400" dirty="0"/>
          </a:p>
        </p:txBody>
      </p:sp>
      <p:sp>
        <p:nvSpPr>
          <p:cNvPr id="4" name="Rounded Rectangle 3"/>
          <p:cNvSpPr/>
          <p:nvPr/>
        </p:nvSpPr>
        <p:spPr>
          <a:xfrm>
            <a:off x="4167051" y="1841863"/>
            <a:ext cx="1149532" cy="326571"/>
          </a:xfrm>
          <a:prstGeom prst="round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rPr>
              <a:t>who</a:t>
            </a:r>
          </a:p>
        </p:txBody>
      </p:sp>
      <p:sp>
        <p:nvSpPr>
          <p:cNvPr id="5" name="Rounded Rectangle 4"/>
          <p:cNvSpPr/>
          <p:nvPr/>
        </p:nvSpPr>
        <p:spPr>
          <a:xfrm>
            <a:off x="4167051" y="2272937"/>
            <a:ext cx="1149532" cy="326571"/>
          </a:xfrm>
          <a:prstGeom prst="round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rPr>
              <a:t>Where</a:t>
            </a:r>
          </a:p>
        </p:txBody>
      </p:sp>
      <p:sp>
        <p:nvSpPr>
          <p:cNvPr id="6" name="Rounded Rectangle 5"/>
          <p:cNvSpPr/>
          <p:nvPr/>
        </p:nvSpPr>
        <p:spPr>
          <a:xfrm>
            <a:off x="3457302" y="2875764"/>
            <a:ext cx="1149532" cy="326571"/>
          </a:xfrm>
          <a:prstGeom prst="round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rPr>
              <a:t>which</a:t>
            </a:r>
          </a:p>
        </p:txBody>
      </p:sp>
      <p:sp>
        <p:nvSpPr>
          <p:cNvPr id="7" name="Rounded Rectangle 6"/>
          <p:cNvSpPr/>
          <p:nvPr/>
        </p:nvSpPr>
        <p:spPr>
          <a:xfrm>
            <a:off x="2503714" y="3315305"/>
            <a:ext cx="1149532" cy="326571"/>
          </a:xfrm>
          <a:prstGeom prst="round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rPr>
              <a:t>who</a:t>
            </a:r>
          </a:p>
        </p:txBody>
      </p:sp>
      <p:sp>
        <p:nvSpPr>
          <p:cNvPr id="8" name="Rounded Rectangle 7"/>
          <p:cNvSpPr/>
          <p:nvPr/>
        </p:nvSpPr>
        <p:spPr>
          <a:xfrm>
            <a:off x="4167051" y="3857414"/>
            <a:ext cx="1149532" cy="326571"/>
          </a:xfrm>
          <a:prstGeom prst="round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rPr>
              <a:t>when</a:t>
            </a:r>
          </a:p>
        </p:txBody>
      </p:sp>
      <p:sp>
        <p:nvSpPr>
          <p:cNvPr id="9" name="Rounded Rectangle 8"/>
          <p:cNvSpPr/>
          <p:nvPr/>
        </p:nvSpPr>
        <p:spPr>
          <a:xfrm>
            <a:off x="3457302" y="4428913"/>
            <a:ext cx="1149532" cy="326571"/>
          </a:xfrm>
          <a:prstGeom prst="round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rPr>
              <a:t>who</a:t>
            </a:r>
          </a:p>
        </p:txBody>
      </p:sp>
    </p:spTree>
    <p:extLst>
      <p:ext uri="{BB962C8B-B14F-4D97-AF65-F5344CB8AC3E}">
        <p14:creationId xmlns:p14="http://schemas.microsoft.com/office/powerpoint/2010/main" val="18964158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ppt_x"/>
                                          </p:val>
                                        </p:tav>
                                        <p:tav tm="100000">
                                          <p:val>
                                            <p:strVal val="#ppt_x"/>
                                          </p:val>
                                        </p:tav>
                                      </p:tavLst>
                                    </p:anim>
                                    <p:anim calcmode="lin" valueType="num">
                                      <p:cBhvr additive="base">
                                        <p:cTn id="2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additive="base">
                                        <p:cTn id="25" dur="500" fill="hold"/>
                                        <p:tgtEl>
                                          <p:spTgt spid="7"/>
                                        </p:tgtEl>
                                        <p:attrNameLst>
                                          <p:attrName>ppt_x</p:attrName>
                                        </p:attrNameLst>
                                      </p:cBhvr>
                                      <p:tavLst>
                                        <p:tav tm="0">
                                          <p:val>
                                            <p:strVal val="#ppt_x"/>
                                          </p:val>
                                        </p:tav>
                                        <p:tav tm="100000">
                                          <p:val>
                                            <p:strVal val="#ppt_x"/>
                                          </p:val>
                                        </p:tav>
                                      </p:tavLst>
                                    </p:anim>
                                    <p:anim calcmode="lin" valueType="num">
                                      <p:cBhvr additive="base">
                                        <p:cTn id="26"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8"/>
                                        </p:tgtEl>
                                        <p:attrNameLst>
                                          <p:attrName>style.visibility</p:attrName>
                                        </p:attrNameLst>
                                      </p:cBhvr>
                                      <p:to>
                                        <p:strVal val="visible"/>
                                      </p:to>
                                    </p:set>
                                    <p:anim calcmode="lin" valueType="num">
                                      <p:cBhvr additive="base">
                                        <p:cTn id="31" dur="500" fill="hold"/>
                                        <p:tgtEl>
                                          <p:spTgt spid="8"/>
                                        </p:tgtEl>
                                        <p:attrNameLst>
                                          <p:attrName>ppt_x</p:attrName>
                                        </p:attrNameLst>
                                      </p:cBhvr>
                                      <p:tavLst>
                                        <p:tav tm="0">
                                          <p:val>
                                            <p:strVal val="#ppt_x"/>
                                          </p:val>
                                        </p:tav>
                                        <p:tav tm="100000">
                                          <p:val>
                                            <p:strVal val="#ppt_x"/>
                                          </p:val>
                                        </p:tav>
                                      </p:tavLst>
                                    </p:anim>
                                    <p:anim calcmode="lin" valueType="num">
                                      <p:cBhvr additive="base">
                                        <p:cTn id="32"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9"/>
                                        </p:tgtEl>
                                        <p:attrNameLst>
                                          <p:attrName>style.visibility</p:attrName>
                                        </p:attrNameLst>
                                      </p:cBhvr>
                                      <p:to>
                                        <p:strVal val="visible"/>
                                      </p:to>
                                    </p:set>
                                    <p:anim calcmode="lin" valueType="num">
                                      <p:cBhvr additive="base">
                                        <p:cTn id="37" dur="500" fill="hold"/>
                                        <p:tgtEl>
                                          <p:spTgt spid="9"/>
                                        </p:tgtEl>
                                        <p:attrNameLst>
                                          <p:attrName>ppt_x</p:attrName>
                                        </p:attrNameLst>
                                      </p:cBhvr>
                                      <p:tavLst>
                                        <p:tav tm="0">
                                          <p:val>
                                            <p:strVal val="#ppt_x"/>
                                          </p:val>
                                        </p:tav>
                                        <p:tav tm="100000">
                                          <p:val>
                                            <p:strVal val="#ppt_x"/>
                                          </p:val>
                                        </p:tav>
                                      </p:tavLst>
                                    </p:anim>
                                    <p:anim calcmode="lin" valueType="num">
                                      <p:cBhvr additive="base">
                                        <p:cTn id="3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286603"/>
            <a:ext cx="10058400" cy="1320127"/>
          </a:xfrm>
        </p:spPr>
        <p:txBody>
          <a:bodyPr>
            <a:normAutofit/>
          </a:bodyPr>
          <a:lstStyle/>
          <a:p>
            <a:r>
              <a:rPr lang="en-US" sz="2800" b="1" dirty="0"/>
              <a:t>Task 2: Choose the correct options (a, b, c) to complete the text</a:t>
            </a:r>
            <a:endParaRPr lang="en-US" sz="2800" dirty="0"/>
          </a:p>
        </p:txBody>
      </p:sp>
      <p:sp>
        <p:nvSpPr>
          <p:cNvPr id="3" name="Content Placeholder 2"/>
          <p:cNvSpPr>
            <a:spLocks noGrp="1"/>
          </p:cNvSpPr>
          <p:nvPr>
            <p:ph idx="1"/>
          </p:nvPr>
        </p:nvSpPr>
        <p:spPr>
          <a:xfrm>
            <a:off x="731520" y="2037806"/>
            <a:ext cx="10881360" cy="4219302"/>
          </a:xfrm>
        </p:spPr>
        <p:txBody>
          <a:bodyPr>
            <a:noAutofit/>
          </a:bodyPr>
          <a:lstStyle/>
          <a:p>
            <a:pPr algn="just"/>
            <a:r>
              <a:rPr lang="en-US" sz="2400" dirty="0"/>
              <a:t>A family tree is a kind of diagram (1) ………….. explains your family. It shows the relationships (2) …………… connect people, for example, parents and children. The tree shows (3) ……………. people were born. There are different spaces (4) …………… the people’s names are written. Each generation is written on the same line. Your ancestors- the people (5) ………………… came before you- are at the top of the tree.</a:t>
            </a:r>
          </a:p>
          <a:p>
            <a:pPr algn="just"/>
            <a:r>
              <a:rPr lang="en-US" sz="2400" dirty="0"/>
              <a:t>1. a. which		b. who			c. where</a:t>
            </a:r>
          </a:p>
          <a:p>
            <a:pPr algn="just"/>
            <a:r>
              <a:rPr lang="en-US" sz="2400" dirty="0"/>
              <a:t>2. a. who		b. that			c. when</a:t>
            </a:r>
          </a:p>
          <a:p>
            <a:pPr algn="just"/>
            <a:r>
              <a:rPr lang="en-US" sz="2400" dirty="0"/>
              <a:t>3. a. that		b. which		c. when</a:t>
            </a:r>
          </a:p>
          <a:p>
            <a:pPr algn="just"/>
            <a:r>
              <a:rPr lang="en-US" sz="2400" dirty="0"/>
              <a:t>4. a. that		b. where		c. which</a:t>
            </a:r>
          </a:p>
          <a:p>
            <a:pPr algn="just"/>
            <a:r>
              <a:rPr lang="en-US" sz="2400" dirty="0"/>
              <a:t>5. a. which		b. who			c. when</a:t>
            </a:r>
          </a:p>
        </p:txBody>
      </p:sp>
      <p:sp>
        <p:nvSpPr>
          <p:cNvPr id="6" name="Oval 5"/>
          <p:cNvSpPr/>
          <p:nvPr/>
        </p:nvSpPr>
        <p:spPr>
          <a:xfrm>
            <a:off x="1097280" y="3892731"/>
            <a:ext cx="248194" cy="378823"/>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1"/>
                </a:solidFill>
              </a:rPr>
              <a:t>a</a:t>
            </a:r>
          </a:p>
        </p:txBody>
      </p:sp>
      <p:sp>
        <p:nvSpPr>
          <p:cNvPr id="7" name="Oval 6"/>
          <p:cNvSpPr/>
          <p:nvPr/>
        </p:nvSpPr>
        <p:spPr>
          <a:xfrm>
            <a:off x="3418114" y="4423954"/>
            <a:ext cx="248194" cy="378823"/>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1"/>
                </a:solidFill>
              </a:rPr>
              <a:t>b</a:t>
            </a:r>
          </a:p>
        </p:txBody>
      </p:sp>
      <p:sp>
        <p:nvSpPr>
          <p:cNvPr id="8" name="Oval 7"/>
          <p:cNvSpPr/>
          <p:nvPr/>
        </p:nvSpPr>
        <p:spPr>
          <a:xfrm>
            <a:off x="6172200" y="4946468"/>
            <a:ext cx="248194" cy="378823"/>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1"/>
                </a:solidFill>
              </a:rPr>
              <a:t>c</a:t>
            </a:r>
          </a:p>
        </p:txBody>
      </p:sp>
      <p:sp>
        <p:nvSpPr>
          <p:cNvPr id="9" name="Oval 8"/>
          <p:cNvSpPr/>
          <p:nvPr/>
        </p:nvSpPr>
        <p:spPr>
          <a:xfrm>
            <a:off x="3398520" y="5442856"/>
            <a:ext cx="248194" cy="378823"/>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1"/>
                </a:solidFill>
              </a:rPr>
              <a:t>b</a:t>
            </a:r>
          </a:p>
        </p:txBody>
      </p:sp>
      <p:sp>
        <p:nvSpPr>
          <p:cNvPr id="10" name="Oval 9"/>
          <p:cNvSpPr/>
          <p:nvPr/>
        </p:nvSpPr>
        <p:spPr>
          <a:xfrm>
            <a:off x="3463834" y="5913119"/>
            <a:ext cx="248194" cy="378823"/>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1"/>
                </a:solidFill>
              </a:rPr>
              <a:t>b</a:t>
            </a:r>
          </a:p>
        </p:txBody>
      </p:sp>
    </p:spTree>
    <p:extLst>
      <p:ext uri="{BB962C8B-B14F-4D97-AF65-F5344CB8AC3E}">
        <p14:creationId xmlns:p14="http://schemas.microsoft.com/office/powerpoint/2010/main" val="6907091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ppt_x"/>
                                          </p:val>
                                        </p:tav>
                                        <p:tav tm="100000">
                                          <p:val>
                                            <p:strVal val="#ppt_x"/>
                                          </p:val>
                                        </p:tav>
                                      </p:tavLst>
                                    </p:anim>
                                    <p:anim calcmode="lin" valueType="num">
                                      <p:cBhvr additive="base">
                                        <p:cTn id="1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additive="base">
                                        <p:cTn id="19" dur="500" fill="hold"/>
                                        <p:tgtEl>
                                          <p:spTgt spid="8"/>
                                        </p:tgtEl>
                                        <p:attrNameLst>
                                          <p:attrName>ppt_x</p:attrName>
                                        </p:attrNameLst>
                                      </p:cBhvr>
                                      <p:tavLst>
                                        <p:tav tm="0">
                                          <p:val>
                                            <p:strVal val="#ppt_x"/>
                                          </p:val>
                                        </p:tav>
                                        <p:tav tm="100000">
                                          <p:val>
                                            <p:strVal val="#ppt_x"/>
                                          </p:val>
                                        </p:tav>
                                      </p:tavLst>
                                    </p:anim>
                                    <p:anim calcmode="lin" valueType="num">
                                      <p:cBhvr additive="base">
                                        <p:cTn id="20"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9"/>
                                        </p:tgtEl>
                                        <p:attrNameLst>
                                          <p:attrName>style.visibility</p:attrName>
                                        </p:attrNameLst>
                                      </p:cBhvr>
                                      <p:to>
                                        <p:strVal val="visible"/>
                                      </p:to>
                                    </p:set>
                                    <p:anim calcmode="lin" valueType="num">
                                      <p:cBhvr additive="base">
                                        <p:cTn id="25" dur="500" fill="hold"/>
                                        <p:tgtEl>
                                          <p:spTgt spid="9"/>
                                        </p:tgtEl>
                                        <p:attrNameLst>
                                          <p:attrName>ppt_x</p:attrName>
                                        </p:attrNameLst>
                                      </p:cBhvr>
                                      <p:tavLst>
                                        <p:tav tm="0">
                                          <p:val>
                                            <p:strVal val="#ppt_x"/>
                                          </p:val>
                                        </p:tav>
                                        <p:tav tm="100000">
                                          <p:val>
                                            <p:strVal val="#ppt_x"/>
                                          </p:val>
                                        </p:tav>
                                      </p:tavLst>
                                    </p:anim>
                                    <p:anim calcmode="lin" valueType="num">
                                      <p:cBhvr additive="base">
                                        <p:cTn id="26"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0"/>
                                        </p:tgtEl>
                                        <p:attrNameLst>
                                          <p:attrName>style.visibility</p:attrName>
                                        </p:attrNameLst>
                                      </p:cBhvr>
                                      <p:to>
                                        <p:strVal val="visible"/>
                                      </p:to>
                                    </p:set>
                                    <p:anim calcmode="lin" valueType="num">
                                      <p:cBhvr additive="base">
                                        <p:cTn id="31" dur="500" fill="hold"/>
                                        <p:tgtEl>
                                          <p:spTgt spid="10"/>
                                        </p:tgtEl>
                                        <p:attrNameLst>
                                          <p:attrName>ppt_x</p:attrName>
                                        </p:attrNameLst>
                                      </p:cBhvr>
                                      <p:tavLst>
                                        <p:tav tm="0">
                                          <p:val>
                                            <p:strVal val="#ppt_x"/>
                                          </p:val>
                                        </p:tav>
                                        <p:tav tm="100000">
                                          <p:val>
                                            <p:strVal val="#ppt_x"/>
                                          </p:val>
                                        </p:tav>
                                      </p:tavLst>
                                    </p:anim>
                                    <p:anim calcmode="lin" valueType="num">
                                      <p:cBhvr additive="base">
                                        <p:cTn id="32"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P spid="10"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286603"/>
            <a:ext cx="10058400" cy="788053"/>
          </a:xfrm>
        </p:spPr>
        <p:txBody>
          <a:bodyPr>
            <a:normAutofit/>
          </a:bodyPr>
          <a:lstStyle/>
          <a:p>
            <a:r>
              <a:rPr lang="en-US" sz="2400" b="1" dirty="0">
                <a:latin typeface="Times New Roman" panose="02020603050405020304" pitchFamily="18" charset="0"/>
                <a:cs typeface="Times New Roman" panose="02020603050405020304" pitchFamily="18" charset="0"/>
              </a:rPr>
              <a:t>Task 3: Join a sentences in column A with a sentence in column C and a relative pronoun in column B. Sometimes more than one answer is possible</a:t>
            </a:r>
          </a:p>
        </p:txBody>
      </p:sp>
      <p:sp>
        <p:nvSpPr>
          <p:cNvPr id="3" name="Content Placeholder 2"/>
          <p:cNvSpPr>
            <a:spLocks noGrp="1"/>
          </p:cNvSpPr>
          <p:nvPr>
            <p:ph idx="1"/>
          </p:nvPr>
        </p:nvSpPr>
        <p:spPr>
          <a:xfrm>
            <a:off x="867267" y="1187777"/>
            <a:ext cx="10633434" cy="5024487"/>
          </a:xfrm>
        </p:spPr>
        <p:txBody>
          <a:bodyPr/>
          <a:lstStyle/>
          <a:p>
            <a:r>
              <a:rPr lang="en-US" dirty="0">
                <a:solidFill>
                  <a:schemeClr val="tx1"/>
                </a:solidFill>
              </a:rPr>
              <a:t>             A				     B			        C</a:t>
            </a:r>
          </a:p>
          <a:p>
            <a:r>
              <a:rPr lang="en-US" sz="2400" dirty="0">
                <a:solidFill>
                  <a:schemeClr val="tx1"/>
                </a:solidFill>
                <a:latin typeface="Times New Roman" panose="02020603050405020304" pitchFamily="18" charset="0"/>
                <a:cs typeface="Times New Roman" panose="02020603050405020304" pitchFamily="18" charset="0"/>
              </a:rPr>
              <a:t>1. The Artic is the only place				people like to relax.</a:t>
            </a:r>
          </a:p>
          <a:p>
            <a:r>
              <a:rPr lang="en-US" sz="2400" dirty="0">
                <a:solidFill>
                  <a:schemeClr val="tx1"/>
                </a:solidFill>
                <a:latin typeface="Times New Roman" panose="02020603050405020304" pitchFamily="18" charset="0"/>
                <a:cs typeface="Times New Roman" panose="02020603050405020304" pitchFamily="18" charset="0"/>
              </a:rPr>
              <a:t>2. Twins are brothers or sisters			my sister was born.</a:t>
            </a:r>
          </a:p>
          <a:p>
            <a:r>
              <a:rPr lang="en-US" sz="2400" dirty="0">
                <a:solidFill>
                  <a:schemeClr val="tx1"/>
                </a:solidFill>
                <a:latin typeface="Times New Roman" panose="02020603050405020304" pitchFamily="18" charset="0"/>
                <a:cs typeface="Times New Roman" panose="02020603050405020304" pitchFamily="18" charset="0"/>
              </a:rPr>
              <a:t>3. Beijing is the city		         which		means “to be friends again”.</a:t>
            </a:r>
          </a:p>
          <a:p>
            <a:r>
              <a:rPr lang="en-US" sz="2400" dirty="0">
                <a:solidFill>
                  <a:schemeClr val="tx1"/>
                </a:solidFill>
                <a:latin typeface="Times New Roman" panose="02020603050405020304" pitchFamily="18" charset="0"/>
                <a:cs typeface="Times New Roman" panose="02020603050405020304" pitchFamily="18" charset="0"/>
              </a:rPr>
              <a:t>4. 2002 was the year		            who		wears a nose- stud.</a:t>
            </a:r>
          </a:p>
          <a:p>
            <a:r>
              <a:rPr lang="en-US" sz="2400" dirty="0">
                <a:solidFill>
                  <a:schemeClr val="tx1"/>
                </a:solidFill>
                <a:latin typeface="Times New Roman" panose="02020603050405020304" pitchFamily="18" charset="0"/>
                <a:cs typeface="Times New Roman" panose="02020603050405020304" pitchFamily="18" charset="0"/>
              </a:rPr>
              <a:t>5. There’s a girl in my class	            that		were born at the same time.</a:t>
            </a:r>
          </a:p>
          <a:p>
            <a:r>
              <a:rPr lang="en-US" sz="2400" dirty="0">
                <a:solidFill>
                  <a:schemeClr val="tx1"/>
                </a:solidFill>
                <a:latin typeface="Times New Roman" panose="02020603050405020304" pitchFamily="18" charset="0"/>
                <a:cs typeface="Times New Roman" panose="02020603050405020304" pitchFamily="18" charset="0"/>
              </a:rPr>
              <a:t>6. </a:t>
            </a:r>
            <a:r>
              <a:rPr lang="en-US" sz="2400" i="1" dirty="0">
                <a:solidFill>
                  <a:schemeClr val="tx1"/>
                </a:solidFill>
                <a:latin typeface="Times New Roman" panose="02020603050405020304" pitchFamily="18" charset="0"/>
                <a:cs typeface="Times New Roman" panose="02020603050405020304" pitchFamily="18" charset="0"/>
              </a:rPr>
              <a:t>Make up </a:t>
            </a:r>
            <a:r>
              <a:rPr lang="en-US" sz="2400" dirty="0">
                <a:solidFill>
                  <a:schemeClr val="tx1"/>
                </a:solidFill>
                <a:latin typeface="Times New Roman" panose="02020603050405020304" pitchFamily="18" charset="0"/>
                <a:cs typeface="Times New Roman" panose="02020603050405020304" pitchFamily="18" charset="0"/>
              </a:rPr>
              <a:t>is a phrasal verb	          where		you can see wild polar bears.</a:t>
            </a:r>
          </a:p>
          <a:p>
            <a:r>
              <a:rPr lang="en-US" sz="2400" dirty="0">
                <a:solidFill>
                  <a:schemeClr val="tx1"/>
                </a:solidFill>
                <a:latin typeface="Times New Roman" panose="02020603050405020304" pitchFamily="18" charset="0"/>
                <a:cs typeface="Times New Roman" panose="02020603050405020304" pitchFamily="18" charset="0"/>
              </a:rPr>
              <a:t>7. The weekend are		            when		the 2008 Olympics were held.</a:t>
            </a:r>
          </a:p>
        </p:txBody>
      </p:sp>
    </p:spTree>
    <p:extLst>
      <p:ext uri="{BB962C8B-B14F-4D97-AF65-F5344CB8AC3E}">
        <p14:creationId xmlns:p14="http://schemas.microsoft.com/office/powerpoint/2010/main" val="10771639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a:t>Task 4: Find out the mistake in these sentences and correct it.</a:t>
            </a:r>
            <a:br>
              <a:rPr lang="en-US" sz="3200" dirty="0"/>
            </a:br>
            <a:endParaRPr lang="en-US" sz="3200" dirty="0"/>
          </a:p>
        </p:txBody>
      </p:sp>
      <p:sp>
        <p:nvSpPr>
          <p:cNvPr id="3" name="Content Placeholder 2"/>
          <p:cNvSpPr>
            <a:spLocks noGrp="1"/>
          </p:cNvSpPr>
          <p:nvPr>
            <p:ph idx="1"/>
          </p:nvPr>
        </p:nvSpPr>
        <p:spPr/>
        <p:txBody>
          <a:bodyPr>
            <a:normAutofit/>
          </a:bodyPr>
          <a:lstStyle/>
          <a:p>
            <a:r>
              <a:rPr lang="en-US" sz="2400" dirty="0"/>
              <a:t>1. Have you ever been to Da </a:t>
            </a:r>
            <a:r>
              <a:rPr lang="en-US" sz="2400" dirty="0" err="1"/>
              <a:t>Lat</a:t>
            </a:r>
            <a:r>
              <a:rPr lang="en-US" sz="2400" dirty="0"/>
              <a:t> when my father has a lovely house?</a:t>
            </a:r>
          </a:p>
          <a:p>
            <a:r>
              <a:rPr lang="en-US" sz="2400" dirty="0"/>
              <a:t>2. Mother’s Day is the day where children show their love to their mother.</a:t>
            </a:r>
          </a:p>
          <a:p>
            <a:r>
              <a:rPr lang="en-US" sz="2400" dirty="0"/>
              <a:t>3. The film who I watched yesterday was interesting.</a:t>
            </a:r>
          </a:p>
          <a:p>
            <a:r>
              <a:rPr lang="en-US" sz="2400" dirty="0"/>
              <a:t>4. Do you know the reason when we should learn English?</a:t>
            </a:r>
          </a:p>
          <a:p>
            <a:r>
              <a:rPr lang="en-US" sz="2400" dirty="0"/>
              <a:t>5. The policeman must try to catch those people whom drive dangerously.</a:t>
            </a:r>
          </a:p>
          <a:p>
            <a:endParaRPr lang="en-US" sz="2400" dirty="0"/>
          </a:p>
        </p:txBody>
      </p:sp>
    </p:spTree>
    <p:extLst>
      <p:ext uri="{BB962C8B-B14F-4D97-AF65-F5344CB8AC3E}">
        <p14:creationId xmlns:p14="http://schemas.microsoft.com/office/powerpoint/2010/main" val="289394849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a:t>Task 3: Find out the mistake in these sentences and correct it.</a:t>
            </a:r>
            <a:br>
              <a:rPr lang="en-US" sz="3200" dirty="0"/>
            </a:br>
            <a:endParaRPr lang="en-US" sz="3200" dirty="0"/>
          </a:p>
        </p:txBody>
      </p:sp>
      <p:sp>
        <p:nvSpPr>
          <p:cNvPr id="3" name="Content Placeholder 2"/>
          <p:cNvSpPr>
            <a:spLocks noGrp="1"/>
          </p:cNvSpPr>
          <p:nvPr>
            <p:ph idx="1"/>
          </p:nvPr>
        </p:nvSpPr>
        <p:spPr/>
        <p:txBody>
          <a:bodyPr>
            <a:normAutofit/>
          </a:bodyPr>
          <a:lstStyle/>
          <a:p>
            <a:r>
              <a:rPr lang="en-US" sz="2400" dirty="0"/>
              <a:t>1. Have you ever been to Da </a:t>
            </a:r>
            <a:r>
              <a:rPr lang="en-US" sz="2400" dirty="0" err="1"/>
              <a:t>Lat</a:t>
            </a:r>
            <a:r>
              <a:rPr lang="en-US" sz="2400" dirty="0"/>
              <a:t> </a:t>
            </a:r>
            <a:r>
              <a:rPr lang="en-US" sz="2400" strike="sngStrike" dirty="0">
                <a:solidFill>
                  <a:srgbClr val="FF0000"/>
                </a:solidFill>
              </a:rPr>
              <a:t>when</a:t>
            </a:r>
            <a:r>
              <a:rPr lang="en-US" sz="2400" dirty="0">
                <a:solidFill>
                  <a:srgbClr val="FF0000"/>
                </a:solidFill>
              </a:rPr>
              <a:t> where </a:t>
            </a:r>
            <a:r>
              <a:rPr lang="en-US" sz="2400" dirty="0"/>
              <a:t>my father has a lovely house?</a:t>
            </a:r>
          </a:p>
          <a:p>
            <a:r>
              <a:rPr lang="en-US" sz="2400" dirty="0"/>
              <a:t>2. Mother’s Day is the day </a:t>
            </a:r>
            <a:r>
              <a:rPr lang="en-US" sz="2400" strike="sngStrike" dirty="0">
                <a:solidFill>
                  <a:srgbClr val="FF0000"/>
                </a:solidFill>
              </a:rPr>
              <a:t>where</a:t>
            </a:r>
            <a:r>
              <a:rPr lang="en-US" sz="2400" dirty="0">
                <a:solidFill>
                  <a:srgbClr val="FF0000"/>
                </a:solidFill>
              </a:rPr>
              <a:t>  when</a:t>
            </a:r>
            <a:r>
              <a:rPr lang="en-US" sz="2400" dirty="0"/>
              <a:t> children show their love to their mother.</a:t>
            </a:r>
          </a:p>
          <a:p>
            <a:r>
              <a:rPr lang="en-US" sz="2400" dirty="0"/>
              <a:t>3. The film </a:t>
            </a:r>
            <a:r>
              <a:rPr lang="en-US" sz="2400" strike="sngStrike" dirty="0">
                <a:solidFill>
                  <a:srgbClr val="FF0000"/>
                </a:solidFill>
              </a:rPr>
              <a:t>who</a:t>
            </a:r>
            <a:r>
              <a:rPr lang="en-US" sz="2400" dirty="0">
                <a:solidFill>
                  <a:srgbClr val="FF0000"/>
                </a:solidFill>
              </a:rPr>
              <a:t> which</a:t>
            </a:r>
            <a:r>
              <a:rPr lang="en-US" sz="2400" dirty="0"/>
              <a:t> I watched yesterday was interesting.</a:t>
            </a:r>
          </a:p>
          <a:p>
            <a:r>
              <a:rPr lang="en-US" sz="2400" dirty="0"/>
              <a:t>4. Do you know the reason </a:t>
            </a:r>
            <a:r>
              <a:rPr lang="en-US" sz="2400" strike="sngStrike" dirty="0">
                <a:solidFill>
                  <a:srgbClr val="FF0000"/>
                </a:solidFill>
              </a:rPr>
              <a:t>when </a:t>
            </a:r>
            <a:r>
              <a:rPr lang="en-US" sz="2400" dirty="0">
                <a:solidFill>
                  <a:srgbClr val="FF0000"/>
                </a:solidFill>
              </a:rPr>
              <a:t> why</a:t>
            </a:r>
            <a:r>
              <a:rPr lang="en-US" sz="2400" dirty="0"/>
              <a:t> we should learn English?</a:t>
            </a:r>
          </a:p>
          <a:p>
            <a:r>
              <a:rPr lang="en-US" sz="2400" dirty="0"/>
              <a:t>5. The policeman must try to catch those people </a:t>
            </a:r>
            <a:r>
              <a:rPr lang="en-US" sz="2400" strike="sngStrike" dirty="0">
                <a:solidFill>
                  <a:srgbClr val="FF0000"/>
                </a:solidFill>
              </a:rPr>
              <a:t>whom</a:t>
            </a:r>
            <a:r>
              <a:rPr lang="en-US" sz="2400" dirty="0">
                <a:solidFill>
                  <a:srgbClr val="FF0000"/>
                </a:solidFill>
              </a:rPr>
              <a:t> who</a:t>
            </a:r>
            <a:r>
              <a:rPr lang="en-US" sz="2400" dirty="0"/>
              <a:t> drive dangerously.</a:t>
            </a:r>
          </a:p>
          <a:p>
            <a:endParaRPr lang="en-US" sz="2400" dirty="0"/>
          </a:p>
        </p:txBody>
      </p:sp>
    </p:spTree>
    <p:extLst>
      <p:ext uri="{BB962C8B-B14F-4D97-AF65-F5344CB8AC3E}">
        <p14:creationId xmlns:p14="http://schemas.microsoft.com/office/powerpoint/2010/main" val="346756995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Times New Roman" panose="02020603050405020304" pitchFamily="18" charset="0"/>
                <a:cs typeface="Times New Roman" panose="02020603050405020304" pitchFamily="18" charset="0"/>
              </a:rPr>
              <a:t>Homework</a:t>
            </a:r>
          </a:p>
        </p:txBody>
      </p:sp>
      <p:sp>
        <p:nvSpPr>
          <p:cNvPr id="3" name="Content Placeholder 2"/>
          <p:cNvSpPr>
            <a:spLocks noGrp="1"/>
          </p:cNvSpPr>
          <p:nvPr>
            <p:ph idx="1"/>
          </p:nvPr>
        </p:nvSpPr>
        <p:spPr/>
        <p:txBody>
          <a:bodyPr/>
          <a:lstStyle/>
          <a:p>
            <a:r>
              <a:rPr lang="en-US" dirty="0"/>
              <a:t>- Do exercise in the workbook for unit 5B</a:t>
            </a:r>
          </a:p>
          <a:p>
            <a:r>
              <a:rPr lang="en-US" dirty="0"/>
              <a:t>- Do the exercises on page 74 and 75 for Review</a:t>
            </a:r>
          </a:p>
          <a:p>
            <a:r>
              <a:rPr lang="en-US" dirty="0"/>
              <a:t>- Prepare the lesson </a:t>
            </a:r>
            <a:r>
              <a:rPr lang="en-US"/>
              <a:t>for unit 5C</a:t>
            </a:r>
            <a:endParaRPr lang="en-US" dirty="0"/>
          </a:p>
        </p:txBody>
      </p:sp>
    </p:spTree>
    <p:extLst>
      <p:ext uri="{BB962C8B-B14F-4D97-AF65-F5344CB8AC3E}">
        <p14:creationId xmlns:p14="http://schemas.microsoft.com/office/powerpoint/2010/main" val="381790120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1" y="1"/>
            <a:ext cx="12760512" cy="6970444"/>
          </a:xfrm>
        </p:spPr>
      </p:pic>
    </p:spTree>
    <p:extLst>
      <p:ext uri="{BB962C8B-B14F-4D97-AF65-F5344CB8AC3E}">
        <p14:creationId xmlns:p14="http://schemas.microsoft.com/office/powerpoint/2010/main" val="39339477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WARM-UP</a:t>
            </a:r>
            <a:endParaRPr lang="en-US" dirty="0"/>
          </a:p>
        </p:txBody>
      </p:sp>
      <p:sp>
        <p:nvSpPr>
          <p:cNvPr id="3" name="Content Placeholder 2"/>
          <p:cNvSpPr>
            <a:spLocks noGrp="1"/>
          </p:cNvSpPr>
          <p:nvPr>
            <p:ph idx="1"/>
          </p:nvPr>
        </p:nvSpPr>
        <p:spPr/>
        <p:txBody>
          <a:bodyPr/>
          <a:lstStyle/>
          <a:p>
            <a:r>
              <a:rPr lang="en-US"/>
              <a:t>What country is it?</a:t>
            </a:r>
            <a:endParaRPr lang="en-US" dirty="0"/>
          </a:p>
        </p:txBody>
      </p:sp>
    </p:spTree>
    <p:extLst>
      <p:ext uri="{BB962C8B-B14F-4D97-AF65-F5344CB8AC3E}">
        <p14:creationId xmlns:p14="http://schemas.microsoft.com/office/powerpoint/2010/main" val="347652641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Phrasal verbs</a:t>
            </a:r>
          </a:p>
        </p:txBody>
      </p:sp>
      <p:sp>
        <p:nvSpPr>
          <p:cNvPr id="3" name="Content Placeholder 2"/>
          <p:cNvSpPr>
            <a:spLocks noGrp="1"/>
          </p:cNvSpPr>
          <p:nvPr>
            <p:ph idx="1"/>
          </p:nvPr>
        </p:nvSpPr>
        <p:spPr/>
        <p:txBody>
          <a:bodyPr/>
          <a:lstStyle/>
          <a:p>
            <a:r>
              <a:rPr lang="en-US" dirty="0"/>
              <a:t>- look up to: </a:t>
            </a:r>
            <a:r>
              <a:rPr lang="en-US" dirty="0" err="1"/>
              <a:t>kính</a:t>
            </a:r>
            <a:r>
              <a:rPr lang="en-US" dirty="0"/>
              <a:t> </a:t>
            </a:r>
            <a:r>
              <a:rPr lang="en-US" dirty="0" err="1"/>
              <a:t>trọng</a:t>
            </a:r>
            <a:endParaRPr lang="en-US" dirty="0"/>
          </a:p>
          <a:p>
            <a:r>
              <a:rPr lang="en-US" dirty="0"/>
              <a:t>- worry about: lo </a:t>
            </a:r>
            <a:r>
              <a:rPr lang="en-US" dirty="0" err="1"/>
              <a:t>lắng</a:t>
            </a:r>
            <a:endParaRPr lang="en-US" dirty="0"/>
          </a:p>
          <a:p>
            <a:r>
              <a:rPr lang="en-US" dirty="0"/>
              <a:t>- fall out with: </a:t>
            </a:r>
            <a:r>
              <a:rPr lang="en-US" dirty="0" err="1"/>
              <a:t>trục</a:t>
            </a:r>
            <a:r>
              <a:rPr lang="en-US" dirty="0"/>
              <a:t> </a:t>
            </a:r>
            <a:r>
              <a:rPr lang="en-US" dirty="0" err="1"/>
              <a:t>trặc</a:t>
            </a:r>
            <a:r>
              <a:rPr lang="en-US" dirty="0"/>
              <a:t>, </a:t>
            </a:r>
            <a:r>
              <a:rPr lang="en-US" dirty="0" err="1"/>
              <a:t>bất</a:t>
            </a:r>
            <a:r>
              <a:rPr lang="en-US" dirty="0"/>
              <a:t> </a:t>
            </a:r>
            <a:r>
              <a:rPr lang="en-US" dirty="0" err="1"/>
              <a:t>hòa</a:t>
            </a:r>
            <a:endParaRPr lang="en-US" dirty="0"/>
          </a:p>
          <a:p>
            <a:r>
              <a:rPr lang="en-US" dirty="0"/>
              <a:t>- break up: tan </a:t>
            </a:r>
            <a:r>
              <a:rPr lang="en-US" dirty="0" err="1"/>
              <a:t>vỡ</a:t>
            </a:r>
            <a:r>
              <a:rPr lang="en-US" dirty="0"/>
              <a:t>, chia </a:t>
            </a:r>
            <a:r>
              <a:rPr lang="en-US" dirty="0" err="1"/>
              <a:t>tay</a:t>
            </a:r>
            <a:endParaRPr lang="en-US" dirty="0"/>
          </a:p>
          <a:p>
            <a:r>
              <a:rPr lang="en-US" dirty="0"/>
              <a:t>- go out with: </a:t>
            </a:r>
            <a:r>
              <a:rPr lang="en-US" dirty="0" err="1"/>
              <a:t>đi</a:t>
            </a:r>
            <a:r>
              <a:rPr lang="en-US" dirty="0"/>
              <a:t> </a:t>
            </a:r>
            <a:r>
              <a:rPr lang="en-US" dirty="0" err="1"/>
              <a:t>chơi</a:t>
            </a:r>
            <a:r>
              <a:rPr lang="en-US" dirty="0"/>
              <a:t> </a:t>
            </a:r>
            <a:r>
              <a:rPr lang="en-US" dirty="0" err="1"/>
              <a:t>với</a:t>
            </a:r>
            <a:r>
              <a:rPr lang="en-US" dirty="0"/>
              <a:t> ….</a:t>
            </a:r>
          </a:p>
          <a:p>
            <a:r>
              <a:rPr lang="en-US" dirty="0"/>
              <a:t>- make up: quay </a:t>
            </a:r>
            <a:r>
              <a:rPr lang="en-US" dirty="0" err="1"/>
              <a:t>lại</a:t>
            </a:r>
            <a:r>
              <a:rPr lang="en-US" dirty="0"/>
              <a:t> </a:t>
            </a:r>
            <a:r>
              <a:rPr lang="en-US" dirty="0" err="1"/>
              <a:t>mối</a:t>
            </a:r>
            <a:r>
              <a:rPr lang="en-US" dirty="0"/>
              <a:t> </a:t>
            </a:r>
            <a:r>
              <a:rPr lang="en-US" dirty="0" err="1"/>
              <a:t>quan</a:t>
            </a:r>
            <a:r>
              <a:rPr lang="en-US" dirty="0"/>
              <a:t> </a:t>
            </a:r>
            <a:r>
              <a:rPr lang="en-US" dirty="0" err="1"/>
              <a:t>hệ</a:t>
            </a:r>
            <a:r>
              <a:rPr lang="en-US" dirty="0"/>
              <a:t> </a:t>
            </a:r>
            <a:r>
              <a:rPr lang="en-US" dirty="0" err="1"/>
              <a:t>tốt</a:t>
            </a:r>
            <a:r>
              <a:rPr lang="en-US" dirty="0"/>
              <a:t> </a:t>
            </a:r>
            <a:r>
              <a:rPr lang="en-US" dirty="0" err="1"/>
              <a:t>đẹp</a:t>
            </a:r>
            <a:endParaRPr lang="en-US" dirty="0"/>
          </a:p>
          <a:p>
            <a:r>
              <a:rPr lang="en-US" dirty="0"/>
              <a:t>- look after: </a:t>
            </a:r>
            <a:r>
              <a:rPr lang="en-US" dirty="0" err="1"/>
              <a:t>chăm</a:t>
            </a:r>
            <a:r>
              <a:rPr lang="en-US" dirty="0"/>
              <a:t> </a:t>
            </a:r>
            <a:r>
              <a:rPr lang="en-US" dirty="0" err="1"/>
              <a:t>sóc</a:t>
            </a:r>
            <a:endParaRPr lang="en-US" dirty="0"/>
          </a:p>
          <a:p>
            <a:r>
              <a:rPr lang="en-US" dirty="0"/>
              <a:t>- take after: </a:t>
            </a:r>
            <a:r>
              <a:rPr lang="en-US" dirty="0" err="1"/>
              <a:t>trông</a:t>
            </a:r>
            <a:r>
              <a:rPr lang="en-US" dirty="0"/>
              <a:t> </a:t>
            </a:r>
            <a:r>
              <a:rPr lang="en-US" dirty="0" err="1"/>
              <a:t>giống</a:t>
            </a:r>
            <a:r>
              <a:rPr lang="en-US" dirty="0"/>
              <a:t> </a:t>
            </a:r>
            <a:r>
              <a:rPr lang="en-US" dirty="0" err="1"/>
              <a:t>ai</a:t>
            </a:r>
            <a:endParaRPr lang="en-US" dirty="0"/>
          </a:p>
          <a:p>
            <a:r>
              <a:rPr lang="en-US" dirty="0"/>
              <a:t>- get on with: </a:t>
            </a:r>
            <a:r>
              <a:rPr lang="en-US" dirty="0" err="1"/>
              <a:t>hòa</a:t>
            </a:r>
            <a:r>
              <a:rPr lang="en-US" dirty="0"/>
              <a:t> </a:t>
            </a:r>
            <a:r>
              <a:rPr lang="en-US" dirty="0" err="1"/>
              <a:t>thuận</a:t>
            </a:r>
            <a:r>
              <a:rPr lang="en-US" dirty="0"/>
              <a:t> </a:t>
            </a:r>
            <a:r>
              <a:rPr lang="en-US" dirty="0" err="1"/>
              <a:t>với</a:t>
            </a:r>
            <a:r>
              <a:rPr lang="en-US" dirty="0"/>
              <a:t> </a:t>
            </a:r>
            <a:r>
              <a:rPr lang="en-US" dirty="0" err="1"/>
              <a:t>ai</a:t>
            </a:r>
            <a:endParaRPr lang="en-US" dirty="0"/>
          </a:p>
        </p:txBody>
      </p:sp>
    </p:spTree>
    <p:extLst>
      <p:ext uri="{BB962C8B-B14F-4D97-AF65-F5344CB8AC3E}">
        <p14:creationId xmlns:p14="http://schemas.microsoft.com/office/powerpoint/2010/main" val="19306621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This country has the population of more than 1.4 billion.</a:t>
            </a:r>
          </a:p>
        </p:txBody>
      </p:sp>
      <p:pic>
        <p:nvPicPr>
          <p:cNvPr id="4" name="Content Placeholder 3"/>
          <p:cNvPicPr>
            <a:picLocks noGrp="1" noChangeAspect="1"/>
          </p:cNvPicPr>
          <p:nvPr>
            <p:ph idx="1"/>
          </p:nvPr>
        </p:nvPicPr>
        <p:blipFill>
          <a:blip r:embed="rId2"/>
          <a:stretch>
            <a:fillRect/>
          </a:stretch>
        </p:blipFill>
        <p:spPr>
          <a:xfrm>
            <a:off x="4297681" y="1926756"/>
            <a:ext cx="3511278" cy="3247633"/>
          </a:xfrm>
          <a:prstGeom prst="rect">
            <a:avLst/>
          </a:prstGeom>
        </p:spPr>
      </p:pic>
    </p:spTree>
    <p:extLst>
      <p:ext uri="{BB962C8B-B14F-4D97-AF65-F5344CB8AC3E}">
        <p14:creationId xmlns:p14="http://schemas.microsoft.com/office/powerpoint/2010/main" val="25172452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In this country, each family used to have only one child</a:t>
            </a:r>
          </a:p>
        </p:txBody>
      </p:sp>
      <p:pic>
        <p:nvPicPr>
          <p:cNvPr id="4" name="Content Placeholder 3"/>
          <p:cNvPicPr>
            <a:picLocks noGrp="1" noChangeAspect="1"/>
          </p:cNvPicPr>
          <p:nvPr>
            <p:ph idx="1"/>
          </p:nvPr>
        </p:nvPicPr>
        <p:blipFill>
          <a:blip r:embed="rId2"/>
          <a:stretch>
            <a:fillRect/>
          </a:stretch>
        </p:blipFill>
        <p:spPr>
          <a:xfrm>
            <a:off x="3905795" y="2221563"/>
            <a:ext cx="4324480" cy="3186459"/>
          </a:xfrm>
          <a:prstGeom prst="rect">
            <a:avLst/>
          </a:prstGeom>
        </p:spPr>
      </p:pic>
    </p:spTree>
    <p:extLst>
      <p:ext uri="{BB962C8B-B14F-4D97-AF65-F5344CB8AC3E}">
        <p14:creationId xmlns:p14="http://schemas.microsoft.com/office/powerpoint/2010/main" val="31398179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In this country, red color means good luck to the people.</a:t>
            </a:r>
          </a:p>
        </p:txBody>
      </p:sp>
      <p:sp>
        <p:nvSpPr>
          <p:cNvPr id="3" name="Content Placeholder 2"/>
          <p:cNvSpPr>
            <a:spLocks noGrp="1"/>
          </p:cNvSpPr>
          <p:nvPr>
            <p:ph idx="1"/>
          </p:nvPr>
        </p:nvSpPr>
        <p:spPr>
          <a:xfrm>
            <a:off x="875212" y="1950237"/>
            <a:ext cx="10058400" cy="4023360"/>
          </a:xfrm>
        </p:spPr>
        <p:txBody>
          <a:bodyPr/>
          <a:lstStyle/>
          <a:p>
            <a:endParaRPr lang="en-US" dirty="0"/>
          </a:p>
        </p:txBody>
      </p:sp>
      <p:sp>
        <p:nvSpPr>
          <p:cNvPr id="4" name="Rounded Rectangle 3"/>
          <p:cNvSpPr/>
          <p:nvPr/>
        </p:nvSpPr>
        <p:spPr>
          <a:xfrm>
            <a:off x="3644537" y="2481943"/>
            <a:ext cx="4519749" cy="2756263"/>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t>Good luck</a:t>
            </a:r>
          </a:p>
        </p:txBody>
      </p:sp>
    </p:spTree>
    <p:extLst>
      <p:ext uri="{BB962C8B-B14F-4D97-AF65-F5344CB8AC3E}">
        <p14:creationId xmlns:p14="http://schemas.microsoft.com/office/powerpoint/2010/main" val="5356070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This country is famous for The Great Wall.</a:t>
            </a:r>
            <a:br>
              <a:rPr lang="en-US" sz="3200" dirty="0"/>
            </a:br>
            <a:endParaRPr lang="en-US" sz="3200" dirty="0"/>
          </a:p>
        </p:txBody>
      </p:sp>
      <p:pic>
        <p:nvPicPr>
          <p:cNvPr id="4" name="Content Placeholder 3"/>
          <p:cNvPicPr>
            <a:picLocks noGrp="1" noChangeAspect="1"/>
          </p:cNvPicPr>
          <p:nvPr>
            <p:ph idx="1"/>
          </p:nvPr>
        </p:nvPicPr>
        <p:blipFill>
          <a:blip r:embed="rId2"/>
          <a:stretch>
            <a:fillRect/>
          </a:stretch>
        </p:blipFill>
        <p:spPr>
          <a:xfrm>
            <a:off x="1452051" y="1750423"/>
            <a:ext cx="7848703" cy="4474017"/>
          </a:xfrm>
          <a:prstGeom prst="rect">
            <a:avLst/>
          </a:prstGeom>
        </p:spPr>
      </p:pic>
    </p:spTree>
    <p:extLst>
      <p:ext uri="{BB962C8B-B14F-4D97-AF65-F5344CB8AC3E}">
        <p14:creationId xmlns:p14="http://schemas.microsoft.com/office/powerpoint/2010/main" val="42857156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 Vocabulary</a:t>
            </a:r>
          </a:p>
        </p:txBody>
      </p:sp>
      <p:sp>
        <p:nvSpPr>
          <p:cNvPr id="3" name="Text Placeholder 2"/>
          <p:cNvSpPr>
            <a:spLocks noGrp="1"/>
          </p:cNvSpPr>
          <p:nvPr>
            <p:ph type="body" idx="1"/>
          </p:nvPr>
        </p:nvSpPr>
        <p:spPr/>
        <p:txBody>
          <a:bodyPr/>
          <a:lstStyle/>
          <a:p>
            <a:endParaRPr lang="en-US"/>
          </a:p>
        </p:txBody>
      </p:sp>
      <p:sp>
        <p:nvSpPr>
          <p:cNvPr id="4" name="Content Placeholder 3"/>
          <p:cNvSpPr>
            <a:spLocks noGrp="1"/>
          </p:cNvSpPr>
          <p:nvPr>
            <p:ph sz="half" idx="2"/>
          </p:nvPr>
        </p:nvSpPr>
        <p:spPr>
          <a:xfrm>
            <a:off x="1097280" y="2582333"/>
            <a:ext cx="4937760" cy="3620503"/>
          </a:xfrm>
        </p:spPr>
        <p:txBody>
          <a:bodyPr/>
          <a:lstStyle/>
          <a:p>
            <a:r>
              <a:rPr lang="en-US" dirty="0"/>
              <a:t>Emperor</a:t>
            </a:r>
          </a:p>
          <a:p>
            <a:r>
              <a:rPr lang="en-US" dirty="0"/>
              <a:t>Obey (V)</a:t>
            </a:r>
          </a:p>
          <a:p>
            <a:r>
              <a:rPr lang="en-US" dirty="0"/>
              <a:t>Have  an impact on (V)</a:t>
            </a:r>
          </a:p>
          <a:p>
            <a:r>
              <a:rPr lang="en-US" dirty="0"/>
              <a:t>Increase (V)</a:t>
            </a:r>
          </a:p>
          <a:p>
            <a:r>
              <a:rPr lang="en-US" dirty="0"/>
              <a:t>Feel annoyed/ confident/ independent</a:t>
            </a:r>
          </a:p>
          <a:p>
            <a:r>
              <a:rPr lang="en-US" dirty="0"/>
              <a:t>Take a decision</a:t>
            </a:r>
          </a:p>
          <a:p>
            <a:r>
              <a:rPr lang="en-US" dirty="0"/>
              <a:t>Addiction </a:t>
            </a:r>
          </a:p>
          <a:p>
            <a:r>
              <a:rPr lang="en-US" dirty="0"/>
              <a:t>Under pressure</a:t>
            </a:r>
          </a:p>
          <a:p>
            <a:pPr lvl="1"/>
            <a:endParaRPr lang="en-US" dirty="0"/>
          </a:p>
        </p:txBody>
      </p:sp>
      <p:sp>
        <p:nvSpPr>
          <p:cNvPr id="5" name="Text Placeholder 4"/>
          <p:cNvSpPr>
            <a:spLocks noGrp="1"/>
          </p:cNvSpPr>
          <p:nvPr>
            <p:ph type="body" sz="quarter" idx="3"/>
          </p:nvPr>
        </p:nvSpPr>
        <p:spPr/>
        <p:txBody>
          <a:bodyPr/>
          <a:lstStyle/>
          <a:p>
            <a:endParaRPr lang="en-US"/>
          </a:p>
        </p:txBody>
      </p:sp>
      <p:sp>
        <p:nvSpPr>
          <p:cNvPr id="6" name="Content Placeholder 5"/>
          <p:cNvSpPr>
            <a:spLocks noGrp="1"/>
          </p:cNvSpPr>
          <p:nvPr>
            <p:ph sz="quarter" idx="4"/>
          </p:nvPr>
        </p:nvSpPr>
        <p:spPr>
          <a:xfrm>
            <a:off x="6217920" y="2582334"/>
            <a:ext cx="4937760" cy="3620502"/>
          </a:xfrm>
        </p:spPr>
        <p:txBody>
          <a:bodyPr/>
          <a:lstStyle/>
          <a:p>
            <a:r>
              <a:rPr lang="en-US" dirty="0" err="1"/>
              <a:t>Vua</a:t>
            </a:r>
            <a:endParaRPr lang="en-US" dirty="0"/>
          </a:p>
          <a:p>
            <a:r>
              <a:rPr lang="en-US" dirty="0" err="1"/>
              <a:t>Nghe</a:t>
            </a:r>
            <a:r>
              <a:rPr lang="en-US" dirty="0"/>
              <a:t> </a:t>
            </a:r>
            <a:r>
              <a:rPr lang="en-US" dirty="0" err="1"/>
              <a:t>lời</a:t>
            </a:r>
            <a:endParaRPr lang="en-US" dirty="0"/>
          </a:p>
          <a:p>
            <a:r>
              <a:rPr lang="en-US" dirty="0" err="1"/>
              <a:t>Ảnh</a:t>
            </a:r>
            <a:r>
              <a:rPr lang="en-US" dirty="0"/>
              <a:t> </a:t>
            </a:r>
            <a:r>
              <a:rPr lang="en-US" dirty="0" err="1"/>
              <a:t>hưởng</a:t>
            </a:r>
            <a:r>
              <a:rPr lang="en-US" dirty="0"/>
              <a:t> </a:t>
            </a:r>
            <a:r>
              <a:rPr lang="en-US" dirty="0" err="1"/>
              <a:t>đến</a:t>
            </a:r>
            <a:r>
              <a:rPr lang="en-US" dirty="0"/>
              <a:t>…..</a:t>
            </a:r>
          </a:p>
          <a:p>
            <a:r>
              <a:rPr lang="en-US" dirty="0" err="1"/>
              <a:t>Tăng</a:t>
            </a:r>
            <a:endParaRPr lang="en-US" dirty="0"/>
          </a:p>
          <a:p>
            <a:r>
              <a:rPr lang="en-US" dirty="0" err="1"/>
              <a:t>Cảm</a:t>
            </a:r>
            <a:r>
              <a:rPr lang="en-US" dirty="0"/>
              <a:t> </a:t>
            </a:r>
            <a:r>
              <a:rPr lang="en-US" dirty="0" err="1"/>
              <a:t>thấy</a:t>
            </a:r>
            <a:r>
              <a:rPr lang="en-US" dirty="0"/>
              <a:t> </a:t>
            </a:r>
            <a:r>
              <a:rPr lang="en-US" dirty="0" err="1"/>
              <a:t>phiền</a:t>
            </a:r>
            <a:r>
              <a:rPr lang="en-US" dirty="0"/>
              <a:t>/ </a:t>
            </a:r>
            <a:r>
              <a:rPr lang="en-US" dirty="0" err="1"/>
              <a:t>tự</a:t>
            </a:r>
            <a:r>
              <a:rPr lang="en-US" dirty="0"/>
              <a:t> tin/ </a:t>
            </a:r>
            <a:r>
              <a:rPr lang="en-US" dirty="0" err="1"/>
              <a:t>độc</a:t>
            </a:r>
            <a:r>
              <a:rPr lang="en-US" dirty="0"/>
              <a:t> </a:t>
            </a:r>
            <a:r>
              <a:rPr lang="en-US" dirty="0" err="1"/>
              <a:t>lập</a:t>
            </a:r>
            <a:endParaRPr lang="en-US" dirty="0"/>
          </a:p>
          <a:p>
            <a:r>
              <a:rPr lang="en-US" dirty="0"/>
              <a:t>Ra </a:t>
            </a:r>
            <a:r>
              <a:rPr lang="en-US" dirty="0" err="1"/>
              <a:t>quyết</a:t>
            </a:r>
            <a:r>
              <a:rPr lang="en-US" dirty="0"/>
              <a:t> </a:t>
            </a:r>
            <a:r>
              <a:rPr lang="en-US" dirty="0" err="1"/>
              <a:t>định</a:t>
            </a:r>
            <a:endParaRPr lang="en-US" dirty="0"/>
          </a:p>
          <a:p>
            <a:r>
              <a:rPr lang="en-US" dirty="0" err="1"/>
              <a:t>Nghiện</a:t>
            </a:r>
            <a:endParaRPr lang="en-US" dirty="0"/>
          </a:p>
          <a:p>
            <a:r>
              <a:rPr lang="en-US" dirty="0" err="1"/>
              <a:t>Chịu</a:t>
            </a:r>
            <a:r>
              <a:rPr lang="en-US" dirty="0"/>
              <a:t> </a:t>
            </a:r>
            <a:r>
              <a:rPr lang="en-US" dirty="0" err="1"/>
              <a:t>áp</a:t>
            </a:r>
            <a:r>
              <a:rPr lang="en-US" dirty="0"/>
              <a:t> </a:t>
            </a:r>
            <a:r>
              <a:rPr lang="en-US" dirty="0" err="1"/>
              <a:t>lực</a:t>
            </a:r>
            <a:endParaRPr lang="en-US" dirty="0"/>
          </a:p>
        </p:txBody>
      </p:sp>
    </p:spTree>
    <p:extLst>
      <p:ext uri="{BB962C8B-B14F-4D97-AF65-F5344CB8AC3E}">
        <p14:creationId xmlns:p14="http://schemas.microsoft.com/office/powerpoint/2010/main" val="12863374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
                                            <p:txEl>
                                              <p:pRg st="0" end="0"/>
                                            </p:txEl>
                                          </p:spTgt>
                                        </p:tgtEl>
                                        <p:attrNameLst>
                                          <p:attrName>style.visibility</p:attrName>
                                        </p:attrNameLst>
                                      </p:cBhvr>
                                      <p:to>
                                        <p:strVal val="visible"/>
                                      </p:to>
                                    </p:set>
                                    <p:anim calcmode="lin" valueType="num">
                                      <p:cBhvr additive="base">
                                        <p:cTn id="13"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0" end="0"/>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4">
                                            <p:txEl>
                                              <p:pRg st="1" end="1"/>
                                            </p:txEl>
                                          </p:spTgt>
                                        </p:tgtEl>
                                        <p:attrNameLst>
                                          <p:attrName>style.visibility</p:attrName>
                                        </p:attrNameLst>
                                      </p:cBhvr>
                                      <p:to>
                                        <p:strVal val="visible"/>
                                      </p:to>
                                    </p:set>
                                    <p:anim calcmode="lin" valueType="num">
                                      <p:cBhvr additive="base">
                                        <p:cTn id="17"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6">
                                            <p:txEl>
                                              <p:pRg st="1" end="1"/>
                                            </p:txEl>
                                          </p:spTgt>
                                        </p:tgtEl>
                                        <p:attrNameLst>
                                          <p:attrName>style.visibility</p:attrName>
                                        </p:attrNameLst>
                                      </p:cBhvr>
                                      <p:to>
                                        <p:strVal val="visible"/>
                                      </p:to>
                                    </p:set>
                                    <p:anim calcmode="lin" valueType="num">
                                      <p:cBhvr additive="base">
                                        <p:cTn id="23"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4">
                                            <p:txEl>
                                              <p:pRg st="2" end="2"/>
                                            </p:txEl>
                                          </p:spTgt>
                                        </p:tgtEl>
                                        <p:attrNameLst>
                                          <p:attrName>style.visibility</p:attrName>
                                        </p:attrNameLst>
                                      </p:cBhvr>
                                      <p:to>
                                        <p:strVal val="visible"/>
                                      </p:to>
                                    </p:set>
                                    <p:anim calcmode="lin" valueType="num">
                                      <p:cBhvr additive="base">
                                        <p:cTn id="2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6">
                                            <p:txEl>
                                              <p:pRg st="2" end="2"/>
                                            </p:txEl>
                                          </p:spTgt>
                                        </p:tgtEl>
                                        <p:attrNameLst>
                                          <p:attrName>style.visibility</p:attrName>
                                        </p:attrNameLst>
                                      </p:cBhvr>
                                      <p:to>
                                        <p:strVal val="visible"/>
                                      </p:to>
                                    </p:set>
                                    <p:anim calcmode="lin" valueType="num">
                                      <p:cBhvr additive="base">
                                        <p:cTn id="35"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nodeType="clickEffect">
                                  <p:stCondLst>
                                    <p:cond delay="0"/>
                                  </p:stCondLst>
                                  <p:childTnLst>
                                    <p:set>
                                      <p:cBhvr>
                                        <p:cTn id="40" dur="1" fill="hold">
                                          <p:stCondLst>
                                            <p:cond delay="0"/>
                                          </p:stCondLst>
                                        </p:cTn>
                                        <p:tgtEl>
                                          <p:spTgt spid="4">
                                            <p:txEl>
                                              <p:pRg st="3" end="3"/>
                                            </p:txEl>
                                          </p:spTgt>
                                        </p:tgtEl>
                                        <p:attrNameLst>
                                          <p:attrName>style.visibility</p:attrName>
                                        </p:attrNameLst>
                                      </p:cBhvr>
                                      <p:to>
                                        <p:strVal val="visible"/>
                                      </p:to>
                                    </p:set>
                                    <p:anim calcmode="lin" valueType="num">
                                      <p:cBhvr additive="base">
                                        <p:cTn id="41"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nodeType="clickEffect">
                                  <p:stCondLst>
                                    <p:cond delay="0"/>
                                  </p:stCondLst>
                                  <p:childTnLst>
                                    <p:set>
                                      <p:cBhvr>
                                        <p:cTn id="46" dur="1" fill="hold">
                                          <p:stCondLst>
                                            <p:cond delay="0"/>
                                          </p:stCondLst>
                                        </p:cTn>
                                        <p:tgtEl>
                                          <p:spTgt spid="6">
                                            <p:txEl>
                                              <p:pRg st="3" end="3"/>
                                            </p:txEl>
                                          </p:spTgt>
                                        </p:tgtEl>
                                        <p:attrNameLst>
                                          <p:attrName>style.visibility</p:attrName>
                                        </p:attrNameLst>
                                      </p:cBhvr>
                                      <p:to>
                                        <p:strVal val="visible"/>
                                      </p:to>
                                    </p:set>
                                    <p:anim calcmode="lin" valueType="num">
                                      <p:cBhvr additive="base">
                                        <p:cTn id="47"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nodeType="clickEffect">
                                  <p:stCondLst>
                                    <p:cond delay="0"/>
                                  </p:stCondLst>
                                  <p:childTnLst>
                                    <p:set>
                                      <p:cBhvr>
                                        <p:cTn id="52" dur="1" fill="hold">
                                          <p:stCondLst>
                                            <p:cond delay="0"/>
                                          </p:stCondLst>
                                        </p:cTn>
                                        <p:tgtEl>
                                          <p:spTgt spid="4">
                                            <p:txEl>
                                              <p:pRg st="4" end="4"/>
                                            </p:txEl>
                                          </p:spTgt>
                                        </p:tgtEl>
                                        <p:attrNameLst>
                                          <p:attrName>style.visibility</p:attrName>
                                        </p:attrNameLst>
                                      </p:cBhvr>
                                      <p:to>
                                        <p:strVal val="visible"/>
                                      </p:to>
                                    </p:set>
                                    <p:anim calcmode="lin" valueType="num">
                                      <p:cBhvr additive="base">
                                        <p:cTn id="53"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2" presetClass="entr" presetSubtype="4" fill="hold" nodeType="clickEffect">
                                  <p:stCondLst>
                                    <p:cond delay="0"/>
                                  </p:stCondLst>
                                  <p:childTnLst>
                                    <p:set>
                                      <p:cBhvr>
                                        <p:cTn id="58" dur="1" fill="hold">
                                          <p:stCondLst>
                                            <p:cond delay="0"/>
                                          </p:stCondLst>
                                        </p:cTn>
                                        <p:tgtEl>
                                          <p:spTgt spid="6">
                                            <p:txEl>
                                              <p:pRg st="4" end="4"/>
                                            </p:txEl>
                                          </p:spTgt>
                                        </p:tgtEl>
                                        <p:attrNameLst>
                                          <p:attrName>style.visibility</p:attrName>
                                        </p:attrNameLst>
                                      </p:cBhvr>
                                      <p:to>
                                        <p:strVal val="visible"/>
                                      </p:to>
                                    </p:set>
                                    <p:anim calcmode="lin" valueType="num">
                                      <p:cBhvr additive="base">
                                        <p:cTn id="59"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60" dur="500" fill="hold"/>
                                        <p:tgtEl>
                                          <p:spTgt spid="6">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61" fill="hold">
                      <p:stCondLst>
                        <p:cond delay="indefinite"/>
                      </p:stCondLst>
                      <p:childTnLst>
                        <p:par>
                          <p:cTn id="62" fill="hold">
                            <p:stCondLst>
                              <p:cond delay="0"/>
                            </p:stCondLst>
                            <p:childTnLst>
                              <p:par>
                                <p:cTn id="63" presetID="2" presetClass="entr" presetSubtype="4" fill="hold" nodeType="clickEffect">
                                  <p:stCondLst>
                                    <p:cond delay="0"/>
                                  </p:stCondLst>
                                  <p:childTnLst>
                                    <p:set>
                                      <p:cBhvr>
                                        <p:cTn id="64" dur="1" fill="hold">
                                          <p:stCondLst>
                                            <p:cond delay="0"/>
                                          </p:stCondLst>
                                        </p:cTn>
                                        <p:tgtEl>
                                          <p:spTgt spid="4">
                                            <p:txEl>
                                              <p:pRg st="5" end="5"/>
                                            </p:txEl>
                                          </p:spTgt>
                                        </p:tgtEl>
                                        <p:attrNameLst>
                                          <p:attrName>style.visibility</p:attrName>
                                        </p:attrNameLst>
                                      </p:cBhvr>
                                      <p:to>
                                        <p:strVal val="visible"/>
                                      </p:to>
                                    </p:set>
                                    <p:anim calcmode="lin" valueType="num">
                                      <p:cBhvr additive="base">
                                        <p:cTn id="65"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66"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67" fill="hold">
                      <p:stCondLst>
                        <p:cond delay="indefinite"/>
                      </p:stCondLst>
                      <p:childTnLst>
                        <p:par>
                          <p:cTn id="68" fill="hold">
                            <p:stCondLst>
                              <p:cond delay="0"/>
                            </p:stCondLst>
                            <p:childTnLst>
                              <p:par>
                                <p:cTn id="69" presetID="2" presetClass="entr" presetSubtype="4" fill="hold" nodeType="clickEffect">
                                  <p:stCondLst>
                                    <p:cond delay="0"/>
                                  </p:stCondLst>
                                  <p:childTnLst>
                                    <p:set>
                                      <p:cBhvr>
                                        <p:cTn id="70" dur="1" fill="hold">
                                          <p:stCondLst>
                                            <p:cond delay="0"/>
                                          </p:stCondLst>
                                        </p:cTn>
                                        <p:tgtEl>
                                          <p:spTgt spid="6">
                                            <p:txEl>
                                              <p:pRg st="5" end="5"/>
                                            </p:txEl>
                                          </p:spTgt>
                                        </p:tgtEl>
                                        <p:attrNameLst>
                                          <p:attrName>style.visibility</p:attrName>
                                        </p:attrNameLst>
                                      </p:cBhvr>
                                      <p:to>
                                        <p:strVal val="visible"/>
                                      </p:to>
                                    </p:set>
                                    <p:anim calcmode="lin" valueType="num">
                                      <p:cBhvr additive="base">
                                        <p:cTn id="71" dur="500" fill="hold"/>
                                        <p:tgtEl>
                                          <p:spTgt spid="6">
                                            <p:txEl>
                                              <p:pRg st="5" end="5"/>
                                            </p:txEl>
                                          </p:spTgt>
                                        </p:tgtEl>
                                        <p:attrNameLst>
                                          <p:attrName>ppt_x</p:attrName>
                                        </p:attrNameLst>
                                      </p:cBhvr>
                                      <p:tavLst>
                                        <p:tav tm="0">
                                          <p:val>
                                            <p:strVal val="#ppt_x"/>
                                          </p:val>
                                        </p:tav>
                                        <p:tav tm="100000">
                                          <p:val>
                                            <p:strVal val="#ppt_x"/>
                                          </p:val>
                                        </p:tav>
                                      </p:tavLst>
                                    </p:anim>
                                    <p:anim calcmode="lin" valueType="num">
                                      <p:cBhvr additive="base">
                                        <p:cTn id="72" dur="500" fill="hold"/>
                                        <p:tgtEl>
                                          <p:spTgt spid="6">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2" presetClass="entr" presetSubtype="4" fill="hold" nodeType="clickEffect">
                                  <p:stCondLst>
                                    <p:cond delay="0"/>
                                  </p:stCondLst>
                                  <p:childTnLst>
                                    <p:set>
                                      <p:cBhvr>
                                        <p:cTn id="76" dur="1" fill="hold">
                                          <p:stCondLst>
                                            <p:cond delay="0"/>
                                          </p:stCondLst>
                                        </p:cTn>
                                        <p:tgtEl>
                                          <p:spTgt spid="4">
                                            <p:txEl>
                                              <p:pRg st="6" end="6"/>
                                            </p:txEl>
                                          </p:spTgt>
                                        </p:tgtEl>
                                        <p:attrNameLst>
                                          <p:attrName>style.visibility</p:attrName>
                                        </p:attrNameLst>
                                      </p:cBhvr>
                                      <p:to>
                                        <p:strVal val="visible"/>
                                      </p:to>
                                    </p:set>
                                    <p:anim calcmode="lin" valueType="num">
                                      <p:cBhvr additive="base">
                                        <p:cTn id="77"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78" dur="500" fill="hold"/>
                                        <p:tgtEl>
                                          <p:spTgt spid="4">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79" fill="hold">
                      <p:stCondLst>
                        <p:cond delay="indefinite"/>
                      </p:stCondLst>
                      <p:childTnLst>
                        <p:par>
                          <p:cTn id="80" fill="hold">
                            <p:stCondLst>
                              <p:cond delay="0"/>
                            </p:stCondLst>
                            <p:childTnLst>
                              <p:par>
                                <p:cTn id="81" presetID="2" presetClass="entr" presetSubtype="4" fill="hold" nodeType="clickEffect">
                                  <p:stCondLst>
                                    <p:cond delay="0"/>
                                  </p:stCondLst>
                                  <p:childTnLst>
                                    <p:set>
                                      <p:cBhvr>
                                        <p:cTn id="82" dur="1" fill="hold">
                                          <p:stCondLst>
                                            <p:cond delay="0"/>
                                          </p:stCondLst>
                                        </p:cTn>
                                        <p:tgtEl>
                                          <p:spTgt spid="6">
                                            <p:txEl>
                                              <p:pRg st="6" end="6"/>
                                            </p:txEl>
                                          </p:spTgt>
                                        </p:tgtEl>
                                        <p:attrNameLst>
                                          <p:attrName>style.visibility</p:attrName>
                                        </p:attrNameLst>
                                      </p:cBhvr>
                                      <p:to>
                                        <p:strVal val="visible"/>
                                      </p:to>
                                    </p:set>
                                    <p:anim calcmode="lin" valueType="num">
                                      <p:cBhvr additive="base">
                                        <p:cTn id="83" dur="500" fill="hold"/>
                                        <p:tgtEl>
                                          <p:spTgt spid="6">
                                            <p:txEl>
                                              <p:pRg st="6" end="6"/>
                                            </p:txEl>
                                          </p:spTgt>
                                        </p:tgtEl>
                                        <p:attrNameLst>
                                          <p:attrName>ppt_x</p:attrName>
                                        </p:attrNameLst>
                                      </p:cBhvr>
                                      <p:tavLst>
                                        <p:tav tm="0">
                                          <p:val>
                                            <p:strVal val="#ppt_x"/>
                                          </p:val>
                                        </p:tav>
                                        <p:tav tm="100000">
                                          <p:val>
                                            <p:strVal val="#ppt_x"/>
                                          </p:val>
                                        </p:tav>
                                      </p:tavLst>
                                    </p:anim>
                                    <p:anim calcmode="lin" valueType="num">
                                      <p:cBhvr additive="base">
                                        <p:cTn id="84" dur="500" fill="hold"/>
                                        <p:tgtEl>
                                          <p:spTgt spid="6">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85" fill="hold">
                      <p:stCondLst>
                        <p:cond delay="indefinite"/>
                      </p:stCondLst>
                      <p:childTnLst>
                        <p:par>
                          <p:cTn id="86" fill="hold">
                            <p:stCondLst>
                              <p:cond delay="0"/>
                            </p:stCondLst>
                            <p:childTnLst>
                              <p:par>
                                <p:cTn id="87" presetID="2" presetClass="entr" presetSubtype="4" fill="hold" nodeType="clickEffect">
                                  <p:stCondLst>
                                    <p:cond delay="0"/>
                                  </p:stCondLst>
                                  <p:childTnLst>
                                    <p:set>
                                      <p:cBhvr>
                                        <p:cTn id="88" dur="1" fill="hold">
                                          <p:stCondLst>
                                            <p:cond delay="0"/>
                                          </p:stCondLst>
                                        </p:cTn>
                                        <p:tgtEl>
                                          <p:spTgt spid="4">
                                            <p:txEl>
                                              <p:pRg st="7" end="7"/>
                                            </p:txEl>
                                          </p:spTgt>
                                        </p:tgtEl>
                                        <p:attrNameLst>
                                          <p:attrName>style.visibility</p:attrName>
                                        </p:attrNameLst>
                                      </p:cBhvr>
                                      <p:to>
                                        <p:strVal val="visible"/>
                                      </p:to>
                                    </p:set>
                                    <p:anim calcmode="lin" valueType="num">
                                      <p:cBhvr additive="base">
                                        <p:cTn id="89"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90" dur="500" fill="hold"/>
                                        <p:tgtEl>
                                          <p:spTgt spid="4">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91" fill="hold">
                      <p:stCondLst>
                        <p:cond delay="indefinite"/>
                      </p:stCondLst>
                      <p:childTnLst>
                        <p:par>
                          <p:cTn id="92" fill="hold">
                            <p:stCondLst>
                              <p:cond delay="0"/>
                            </p:stCondLst>
                            <p:childTnLst>
                              <p:par>
                                <p:cTn id="93" presetID="2" presetClass="entr" presetSubtype="4" fill="hold" nodeType="clickEffect">
                                  <p:stCondLst>
                                    <p:cond delay="0"/>
                                  </p:stCondLst>
                                  <p:childTnLst>
                                    <p:set>
                                      <p:cBhvr>
                                        <p:cTn id="94" dur="1" fill="hold">
                                          <p:stCondLst>
                                            <p:cond delay="0"/>
                                          </p:stCondLst>
                                        </p:cTn>
                                        <p:tgtEl>
                                          <p:spTgt spid="6">
                                            <p:txEl>
                                              <p:pRg st="7" end="7"/>
                                            </p:txEl>
                                          </p:spTgt>
                                        </p:tgtEl>
                                        <p:attrNameLst>
                                          <p:attrName>style.visibility</p:attrName>
                                        </p:attrNameLst>
                                      </p:cBhvr>
                                      <p:to>
                                        <p:strVal val="visible"/>
                                      </p:to>
                                    </p:set>
                                    <p:anim calcmode="lin" valueType="num">
                                      <p:cBhvr additive="base">
                                        <p:cTn id="95" dur="500" fill="hold"/>
                                        <p:tgtEl>
                                          <p:spTgt spid="6">
                                            <p:txEl>
                                              <p:pRg st="7" end="7"/>
                                            </p:txEl>
                                          </p:spTgt>
                                        </p:tgtEl>
                                        <p:attrNameLst>
                                          <p:attrName>ppt_x</p:attrName>
                                        </p:attrNameLst>
                                      </p:cBhvr>
                                      <p:tavLst>
                                        <p:tav tm="0">
                                          <p:val>
                                            <p:strVal val="#ppt_x"/>
                                          </p:val>
                                        </p:tav>
                                        <p:tav tm="100000">
                                          <p:val>
                                            <p:strVal val="#ppt_x"/>
                                          </p:val>
                                        </p:tav>
                                      </p:tavLst>
                                    </p:anim>
                                    <p:anim calcmode="lin" valueType="num">
                                      <p:cBhvr additive="base">
                                        <p:cTn id="96" dur="500" fill="hold"/>
                                        <p:tgtEl>
                                          <p:spTgt spid="6">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286603"/>
            <a:ext cx="10058400" cy="1117991"/>
          </a:xfrm>
        </p:spPr>
        <p:txBody>
          <a:bodyPr>
            <a:normAutofit fontScale="90000"/>
          </a:bodyPr>
          <a:lstStyle/>
          <a:p>
            <a:pPr algn="ctr"/>
            <a:r>
              <a:rPr lang="en-US" sz="3200" b="1" dirty="0">
                <a:latin typeface="Times New Roman" panose="02020603050405020304" pitchFamily="18" charset="0"/>
                <a:cs typeface="Times New Roman" panose="02020603050405020304" pitchFamily="18" charset="0"/>
              </a:rPr>
              <a:t>READING</a:t>
            </a:r>
            <a:br>
              <a:rPr lang="en-US" sz="3200" dirty="0">
                <a:latin typeface="Times New Roman" panose="02020603050405020304" pitchFamily="18" charset="0"/>
                <a:cs typeface="Times New Roman" panose="02020603050405020304" pitchFamily="18" charset="0"/>
              </a:rPr>
            </a:br>
            <a:r>
              <a:rPr lang="en-US" sz="3200" dirty="0">
                <a:latin typeface="Times New Roman" panose="02020603050405020304" pitchFamily="18" charset="0"/>
                <a:cs typeface="Times New Roman" panose="02020603050405020304" pitchFamily="18" charset="0"/>
              </a:rPr>
              <a:t>Read the text “The little emperors” and mark True (T) or False (F)</a:t>
            </a:r>
          </a:p>
        </p:txBody>
      </p:sp>
      <p:sp>
        <p:nvSpPr>
          <p:cNvPr id="3" name="Text Placeholder 2"/>
          <p:cNvSpPr>
            <a:spLocks noGrp="1"/>
          </p:cNvSpPr>
          <p:nvPr>
            <p:ph type="body" idx="1"/>
          </p:nvPr>
        </p:nvSpPr>
        <p:spPr>
          <a:xfrm>
            <a:off x="1097280" y="1846051"/>
            <a:ext cx="4937760" cy="4215383"/>
          </a:xfrm>
        </p:spPr>
        <p:txBody>
          <a:bodyPr/>
          <a:lstStyle/>
          <a:p>
            <a:endParaRPr lang="en-US" dirty="0"/>
          </a:p>
        </p:txBody>
      </p:sp>
      <p:sp>
        <p:nvSpPr>
          <p:cNvPr id="4" name="Content Placeholder 3"/>
          <p:cNvSpPr>
            <a:spLocks noGrp="1"/>
          </p:cNvSpPr>
          <p:nvPr>
            <p:ph sz="half" idx="2"/>
          </p:nvPr>
        </p:nvSpPr>
        <p:spPr>
          <a:xfrm>
            <a:off x="1097280" y="2582334"/>
            <a:ext cx="4937760" cy="3378200"/>
          </a:xfrm>
        </p:spPr>
        <p:txBody>
          <a:bodyPr/>
          <a:lstStyle/>
          <a:p>
            <a:endParaRPr lang="en-US" dirty="0"/>
          </a:p>
        </p:txBody>
      </p:sp>
      <p:sp>
        <p:nvSpPr>
          <p:cNvPr id="5" name="Text Placeholder 4"/>
          <p:cNvSpPr>
            <a:spLocks noGrp="1"/>
          </p:cNvSpPr>
          <p:nvPr>
            <p:ph type="body" sz="quarter" idx="3"/>
          </p:nvPr>
        </p:nvSpPr>
        <p:spPr/>
        <p:txBody>
          <a:bodyPr/>
          <a:lstStyle/>
          <a:p>
            <a:endParaRPr lang="en-US" dirty="0"/>
          </a:p>
        </p:txBody>
      </p:sp>
      <p:sp>
        <p:nvSpPr>
          <p:cNvPr id="6" name="Content Placeholder 5"/>
          <p:cNvSpPr>
            <a:spLocks noGrp="1"/>
          </p:cNvSpPr>
          <p:nvPr>
            <p:ph sz="quarter" idx="4"/>
          </p:nvPr>
        </p:nvSpPr>
        <p:spPr/>
        <p:txBody>
          <a:bodyPr/>
          <a:lstStyle/>
          <a:p>
            <a:endParaRPr lang="en-US" dirty="0"/>
          </a:p>
        </p:txBody>
      </p:sp>
    </p:spTree>
    <p:extLst>
      <p:ext uri="{BB962C8B-B14F-4D97-AF65-F5344CB8AC3E}">
        <p14:creationId xmlns:p14="http://schemas.microsoft.com/office/powerpoint/2010/main" val="6143398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T or F? </a:t>
            </a:r>
          </a:p>
        </p:txBody>
      </p:sp>
      <p:sp>
        <p:nvSpPr>
          <p:cNvPr id="8" name="Content Placeholder 7"/>
          <p:cNvSpPr>
            <a:spLocks noGrp="1"/>
          </p:cNvSpPr>
          <p:nvPr>
            <p:ph idx="1"/>
          </p:nvPr>
        </p:nvSpPr>
        <p:spPr/>
        <p:txBody>
          <a:bodyPr>
            <a:normAutofit/>
          </a:bodyPr>
          <a:lstStyle/>
          <a:p>
            <a:r>
              <a:rPr lang="en-US" sz="2400" dirty="0"/>
              <a:t>1. Chinese families have become smaller since 1979.</a:t>
            </a:r>
          </a:p>
          <a:p>
            <a:r>
              <a:rPr lang="en-US" sz="2400" dirty="0"/>
              <a:t>2. In Chinese cities, teenager boys play a lot of sports.</a:t>
            </a:r>
          </a:p>
          <a:p>
            <a:r>
              <a:rPr lang="en-US" sz="2400" dirty="0"/>
              <a:t>3. Chinese families don’t have much money to spend on their children.</a:t>
            </a:r>
          </a:p>
          <a:p>
            <a:endParaRPr lang="en-US" sz="2400" dirty="0"/>
          </a:p>
        </p:txBody>
      </p:sp>
      <p:sp>
        <p:nvSpPr>
          <p:cNvPr id="9" name="Rounded Rectangle 8"/>
          <p:cNvSpPr/>
          <p:nvPr/>
        </p:nvSpPr>
        <p:spPr>
          <a:xfrm>
            <a:off x="7968343" y="1845734"/>
            <a:ext cx="718457" cy="388015"/>
          </a:xfrm>
          <a:prstGeom prst="roundRect">
            <a:avLst/>
          </a:prstGeom>
          <a:solidFill>
            <a:schemeClr val="tx2">
              <a:lumMod val="20000"/>
              <a:lumOff val="80000"/>
            </a:scheme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T</a:t>
            </a:r>
          </a:p>
        </p:txBody>
      </p:sp>
      <p:sp>
        <p:nvSpPr>
          <p:cNvPr id="10" name="Rounded Rectangle 9"/>
          <p:cNvSpPr/>
          <p:nvPr/>
        </p:nvSpPr>
        <p:spPr>
          <a:xfrm>
            <a:off x="7968343" y="2345995"/>
            <a:ext cx="718457" cy="388015"/>
          </a:xfrm>
          <a:prstGeom prst="roundRect">
            <a:avLst/>
          </a:prstGeom>
          <a:solidFill>
            <a:schemeClr val="tx2">
              <a:lumMod val="20000"/>
              <a:lumOff val="80000"/>
            </a:scheme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F</a:t>
            </a:r>
          </a:p>
        </p:txBody>
      </p:sp>
      <p:sp>
        <p:nvSpPr>
          <p:cNvPr id="11" name="Rounded Rectangle 10"/>
          <p:cNvSpPr/>
          <p:nvPr/>
        </p:nvSpPr>
        <p:spPr>
          <a:xfrm>
            <a:off x="10093235" y="2860283"/>
            <a:ext cx="718457" cy="388015"/>
          </a:xfrm>
          <a:prstGeom prst="roundRect">
            <a:avLst/>
          </a:prstGeom>
          <a:solidFill>
            <a:schemeClr val="tx2">
              <a:lumMod val="20000"/>
              <a:lumOff val="80000"/>
            </a:scheme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F</a:t>
            </a:r>
          </a:p>
        </p:txBody>
      </p:sp>
    </p:spTree>
    <p:extLst>
      <p:ext uri="{BB962C8B-B14F-4D97-AF65-F5344CB8AC3E}">
        <p14:creationId xmlns:p14="http://schemas.microsoft.com/office/powerpoint/2010/main" val="35958522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0"/>
                                        </p:tgtEl>
                                        <p:attrNameLst>
                                          <p:attrName>style.visibility</p:attrName>
                                        </p:attrNameLst>
                                      </p:cBhvr>
                                      <p:to>
                                        <p:strVal val="visible"/>
                                      </p:to>
                                    </p:set>
                                    <p:anim calcmode="lin" valueType="num">
                                      <p:cBhvr additive="base">
                                        <p:cTn id="13" dur="500" fill="hold"/>
                                        <p:tgtEl>
                                          <p:spTgt spid="10"/>
                                        </p:tgtEl>
                                        <p:attrNameLst>
                                          <p:attrName>ppt_x</p:attrName>
                                        </p:attrNameLst>
                                      </p:cBhvr>
                                      <p:tavLst>
                                        <p:tav tm="0">
                                          <p:val>
                                            <p:strVal val="#ppt_x"/>
                                          </p:val>
                                        </p:tav>
                                        <p:tav tm="100000">
                                          <p:val>
                                            <p:strVal val="#ppt_x"/>
                                          </p:val>
                                        </p:tav>
                                      </p:tavLst>
                                    </p:anim>
                                    <p:anim calcmode="lin" valueType="num">
                                      <p:cBhvr additive="base">
                                        <p:cTn id="14"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anim calcmode="lin" valueType="num">
                                      <p:cBhvr additive="base">
                                        <p:cTn id="19" dur="500" fill="hold"/>
                                        <p:tgtEl>
                                          <p:spTgt spid="11"/>
                                        </p:tgtEl>
                                        <p:attrNameLst>
                                          <p:attrName>ppt_x</p:attrName>
                                        </p:attrNameLst>
                                      </p:cBhvr>
                                      <p:tavLst>
                                        <p:tav tm="0">
                                          <p:val>
                                            <p:strVal val="#ppt_x"/>
                                          </p:val>
                                        </p:tav>
                                        <p:tav tm="100000">
                                          <p:val>
                                            <p:strVal val="#ppt_x"/>
                                          </p:val>
                                        </p:tav>
                                      </p:tavLst>
                                    </p:anim>
                                    <p:anim calcmode="lin" valueType="num">
                                      <p:cBhvr additive="base">
                                        <p:cTn id="20"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1" grpId="0" animBg="1"/>
    </p:bldLst>
  </p:timing>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402</TotalTime>
  <Words>802</Words>
  <Application>Microsoft Office PowerPoint</Application>
  <PresentationFormat>Widescreen</PresentationFormat>
  <Paragraphs>104</Paragraphs>
  <Slides>20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Calibri</vt:lpstr>
      <vt:lpstr>Calibri Light</vt:lpstr>
      <vt:lpstr>Times New Roman</vt:lpstr>
      <vt:lpstr>Retrospect</vt:lpstr>
      <vt:lpstr>UNIT 5B: FAMILIES IN CHINA</vt:lpstr>
      <vt:lpstr>WARM-UP</vt:lpstr>
      <vt:lpstr>This country has the population of more than 1.4 billion.</vt:lpstr>
      <vt:lpstr>In this country, each family used to have only one child</vt:lpstr>
      <vt:lpstr>In this country, red color means good luck to the people.</vt:lpstr>
      <vt:lpstr>This country is famous for The Great Wall. </vt:lpstr>
      <vt:lpstr>A. Vocabulary</vt:lpstr>
      <vt:lpstr>READING Read the text “The little emperors” and mark True (T) or False (F)</vt:lpstr>
      <vt:lpstr>T or F? </vt:lpstr>
      <vt:lpstr>Grammar</vt:lpstr>
      <vt:lpstr>PowerPoint Presentation</vt:lpstr>
      <vt:lpstr>Practice</vt:lpstr>
      <vt:lpstr>Task 1: Complete the sentences with who, which, where, when</vt:lpstr>
      <vt:lpstr>Task 2: Choose the correct options (a, b, c) to complete the text</vt:lpstr>
      <vt:lpstr>Task 3: Join a sentences in column A with a sentence in column C and a relative pronoun in column B. Sometimes more than one answer is possible</vt:lpstr>
      <vt:lpstr>Task 4: Find out the mistake in these sentences and correct it. </vt:lpstr>
      <vt:lpstr>Task 3: Find out the mistake in these sentences and correct it. </vt:lpstr>
      <vt:lpstr>Homework</vt:lpstr>
      <vt:lpstr>PowerPoint Presentation</vt:lpstr>
      <vt:lpstr>Phrasal verbs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5A: ME AND FAMILY</dc:title>
  <dc:creator>Mai</dc:creator>
  <cp:lastModifiedBy>Admin</cp:lastModifiedBy>
  <cp:revision>26</cp:revision>
  <dcterms:created xsi:type="dcterms:W3CDTF">2022-10-24T01:12:16Z</dcterms:created>
  <dcterms:modified xsi:type="dcterms:W3CDTF">2023-02-22T08:42:09Z</dcterms:modified>
</cp:coreProperties>
</file>