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9" r:id="rId2"/>
    <p:sldId id="281" r:id="rId3"/>
    <p:sldId id="278" r:id="rId4"/>
    <p:sldId id="256" r:id="rId5"/>
    <p:sldId id="279" r:id="rId6"/>
    <p:sldId id="283" r:id="rId7"/>
    <p:sldId id="284" r:id="rId8"/>
    <p:sldId id="285" r:id="rId9"/>
    <p:sldId id="264" r:id="rId10"/>
    <p:sldId id="286"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0" autoAdjust="0"/>
    <p:restoredTop sz="94660"/>
  </p:normalViewPr>
  <p:slideViewPr>
    <p:cSldViewPr snapToGrid="0">
      <p:cViewPr varScale="1">
        <p:scale>
          <a:sx n="94" d="100"/>
          <a:sy n="94" d="100"/>
        </p:scale>
        <p:origin x="208"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33997-751D-430F-BD92-3913A3FCB8C0}"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570C35A-4C51-4197-9E17-906A428C93AE}" type="slidenum">
              <a:rPr lang="en-US" smtClean="0"/>
              <a:t>‹#›</a:t>
            </a:fld>
            <a:endParaRPr lang="en-US"/>
          </a:p>
        </p:txBody>
      </p:sp>
    </p:spTree>
    <p:extLst>
      <p:ext uri="{BB962C8B-B14F-4D97-AF65-F5344CB8AC3E}">
        <p14:creationId xmlns:p14="http://schemas.microsoft.com/office/powerpoint/2010/main" val="145439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033997-751D-430F-BD92-3913A3FCB8C0}"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3221063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33997-751D-430F-BD92-3913A3FCB8C0}"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12283705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33997-751D-430F-BD92-3913A3FCB8C0}" type="datetimeFigureOut">
              <a:rPr lang="en-US" smtClean="0"/>
              <a:t>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668771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55033997-751D-430F-BD92-3913A3FCB8C0}" type="datetimeFigureOut">
              <a:rPr lang="en-US" smtClean="0"/>
              <a:t>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570C35A-4C51-4197-9E17-906A428C93AE}" type="slidenum">
              <a:rPr lang="en-US" smtClean="0"/>
              <a:t>‹#›</a:t>
            </a:fld>
            <a:endParaRPr lang="en-US"/>
          </a:p>
        </p:txBody>
      </p:sp>
    </p:spTree>
    <p:extLst>
      <p:ext uri="{BB962C8B-B14F-4D97-AF65-F5344CB8AC3E}">
        <p14:creationId xmlns:p14="http://schemas.microsoft.com/office/powerpoint/2010/main" val="308798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33997-751D-430F-BD92-3913A3FCB8C0}"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3770534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33997-751D-430F-BD92-3913A3FCB8C0}" type="datetimeFigureOut">
              <a:rPr lang="en-US" smtClean="0"/>
              <a:t>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70C35A-4C51-4197-9E17-906A428C93A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73684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033997-751D-430F-BD92-3913A3FCB8C0}" type="datetimeFigureOut">
              <a:rPr lang="en-US" smtClean="0"/>
              <a:t>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70C35A-4C51-4197-9E17-906A428C93AE}"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92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33997-751D-430F-BD92-3913A3FCB8C0}" type="datetimeFigureOut">
              <a:rPr lang="en-US" smtClean="0"/>
              <a:t>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3971867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33997-751D-430F-BD92-3913A3FCB8C0}" type="datetimeFigureOut">
              <a:rPr lang="en-US" smtClean="0"/>
              <a:t>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429322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033997-751D-430F-BD92-3913A3FCB8C0}" type="datetimeFigureOut">
              <a:rPr lang="en-US" smtClean="0"/>
              <a:t>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B570C35A-4C51-4197-9E17-906A428C93AE}" type="slidenum">
              <a:rPr lang="en-US" smtClean="0"/>
              <a:t>‹#›</a:t>
            </a:fld>
            <a:endParaRPr lang="en-US"/>
          </a:p>
        </p:txBody>
      </p:sp>
    </p:spTree>
    <p:extLst>
      <p:ext uri="{BB962C8B-B14F-4D97-AF65-F5344CB8AC3E}">
        <p14:creationId xmlns:p14="http://schemas.microsoft.com/office/powerpoint/2010/main" val="1322566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5033997-751D-430F-BD92-3913A3FCB8C0}" type="datetimeFigureOut">
              <a:rPr lang="en-US" smtClean="0"/>
              <a:t>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570C35A-4C51-4197-9E17-906A428C93AE}" type="slidenum">
              <a:rPr lang="en-US" smtClean="0"/>
              <a:t>‹#›</a:t>
            </a:fld>
            <a:endParaRPr lang="en-US"/>
          </a:p>
        </p:txBody>
      </p:sp>
    </p:spTree>
    <p:extLst>
      <p:ext uri="{BB962C8B-B14F-4D97-AF65-F5344CB8AC3E}">
        <p14:creationId xmlns:p14="http://schemas.microsoft.com/office/powerpoint/2010/main" val="286518414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523" y="1473460"/>
            <a:ext cx="10058400" cy="1609344"/>
          </a:xfrm>
        </p:spPr>
        <p:txBody>
          <a:bodyPr>
            <a:normAutofit/>
          </a:bodyPr>
          <a:lstStyle/>
          <a:p>
            <a:r>
              <a:rPr lang="en-US" sz="7200" dirty="0"/>
              <a:t>Warm-up</a:t>
            </a:r>
          </a:p>
        </p:txBody>
      </p:sp>
      <p:cxnSp>
        <p:nvCxnSpPr>
          <p:cNvPr id="6" name="Straight Connector 5">
            <a:extLst>
              <a:ext uri="{FF2B5EF4-FFF2-40B4-BE49-F238E27FC236}">
                <a16:creationId xmlns:a16="http://schemas.microsoft.com/office/drawing/2014/main" id="{7FD14D9C-5744-7898-50F8-BCB0D9565CF9}"/>
              </a:ext>
            </a:extLst>
          </p:cNvPr>
          <p:cNvCxnSpPr/>
          <p:nvPr/>
        </p:nvCxnSpPr>
        <p:spPr>
          <a:xfrm>
            <a:off x="963523" y="3061538"/>
            <a:ext cx="6113721" cy="0"/>
          </a:xfrm>
          <a:prstGeom prst="line">
            <a:avLst/>
          </a:prstGeom>
          <a:ln w="38100">
            <a:solidFill>
              <a:schemeClr val="accent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94475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65655"/>
            <a:ext cx="10058400" cy="1609344"/>
          </a:xfrm>
        </p:spPr>
        <p:txBody>
          <a:bodyPr/>
          <a:lstStyle/>
          <a:p>
            <a:r>
              <a:rPr lang="en-US" b="1" dirty="0"/>
              <a:t>II. READING</a:t>
            </a:r>
            <a:endParaRPr lang="en-US" dirty="0"/>
          </a:p>
        </p:txBody>
      </p:sp>
      <p:sp>
        <p:nvSpPr>
          <p:cNvPr id="4" name="TextBox 3">
            <a:extLst>
              <a:ext uri="{FF2B5EF4-FFF2-40B4-BE49-F238E27FC236}">
                <a16:creationId xmlns:a16="http://schemas.microsoft.com/office/drawing/2014/main" id="{244D38FD-5069-C474-071B-61E276B31326}"/>
              </a:ext>
            </a:extLst>
          </p:cNvPr>
          <p:cNvSpPr txBox="1"/>
          <p:nvPr/>
        </p:nvSpPr>
        <p:spPr>
          <a:xfrm>
            <a:off x="1627276" y="2951946"/>
            <a:ext cx="9164769" cy="954107"/>
          </a:xfrm>
          <a:prstGeom prst="rect">
            <a:avLst/>
          </a:prstGeom>
          <a:noFill/>
        </p:spPr>
        <p:txBody>
          <a:bodyPr wrap="square" rtlCol="0">
            <a:spAutoFit/>
          </a:bodyPr>
          <a:lstStyle/>
          <a:p>
            <a:pPr algn="ctr"/>
            <a:r>
              <a:rPr lang="en-US" sz="2800" b="1" dirty="0"/>
              <a:t>WHAT SHOULD OR SHOULDN’T YOU DO TO HAVE GOOD HEALTH?</a:t>
            </a:r>
            <a:endParaRPr lang="en-VN" sz="2800" b="1" dirty="0"/>
          </a:p>
        </p:txBody>
      </p:sp>
      <p:sp>
        <p:nvSpPr>
          <p:cNvPr id="5" name="TextBox 4">
            <a:extLst>
              <a:ext uri="{FF2B5EF4-FFF2-40B4-BE49-F238E27FC236}">
                <a16:creationId xmlns:a16="http://schemas.microsoft.com/office/drawing/2014/main" id="{C372851D-6CB2-E6BE-B323-ED7EFB1AA2E2}"/>
              </a:ext>
            </a:extLst>
          </p:cNvPr>
          <p:cNvSpPr txBox="1"/>
          <p:nvPr/>
        </p:nvSpPr>
        <p:spPr>
          <a:xfrm>
            <a:off x="1063752" y="1418574"/>
            <a:ext cx="7697972" cy="523220"/>
          </a:xfrm>
          <a:prstGeom prst="rect">
            <a:avLst/>
          </a:prstGeom>
          <a:noFill/>
        </p:spPr>
        <p:txBody>
          <a:bodyPr wrap="square" rtlCol="0">
            <a:spAutoFit/>
          </a:bodyPr>
          <a:lstStyle/>
          <a:p>
            <a:r>
              <a:rPr lang="en-US" sz="2800" b="1" dirty="0">
                <a:solidFill>
                  <a:schemeClr val="accent2">
                    <a:lumMod val="75000"/>
                  </a:schemeClr>
                </a:solidFill>
              </a:rPr>
              <a:t>2.3. Post-Reading</a:t>
            </a:r>
            <a:endParaRPr lang="en-VN" sz="2800" dirty="0">
              <a:solidFill>
                <a:schemeClr val="accent2">
                  <a:lumMod val="75000"/>
                </a:schemeClr>
              </a:solidFill>
            </a:endParaRPr>
          </a:p>
        </p:txBody>
      </p:sp>
    </p:spTree>
    <p:extLst>
      <p:ext uri="{BB962C8B-B14F-4D97-AF65-F5344CB8AC3E}">
        <p14:creationId xmlns:p14="http://schemas.microsoft.com/office/powerpoint/2010/main" val="616639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6" name="TextBox 5">
            <a:extLst>
              <a:ext uri="{FF2B5EF4-FFF2-40B4-BE49-F238E27FC236}">
                <a16:creationId xmlns:a16="http://schemas.microsoft.com/office/drawing/2014/main" id="{F3ECC721-7869-F192-F68D-39A986F49CF7}"/>
              </a:ext>
            </a:extLst>
          </p:cNvPr>
          <p:cNvSpPr txBox="1"/>
          <p:nvPr/>
        </p:nvSpPr>
        <p:spPr>
          <a:xfrm>
            <a:off x="1069848" y="2905780"/>
            <a:ext cx="10058400" cy="523220"/>
          </a:xfrm>
          <a:prstGeom prst="rect">
            <a:avLst/>
          </a:prstGeom>
          <a:noFill/>
        </p:spPr>
        <p:txBody>
          <a:bodyPr wrap="square" rtlCol="0">
            <a:spAutoFit/>
          </a:bodyPr>
          <a:lstStyle/>
          <a:p>
            <a:pPr algn="ctr"/>
            <a:r>
              <a:rPr lang="en-US" sz="2800" b="1" dirty="0"/>
              <a:t>Write a passage about an overweight person you know.</a:t>
            </a:r>
            <a:endParaRPr lang="en-VN" sz="2800" b="1" dirty="0"/>
          </a:p>
        </p:txBody>
      </p:sp>
      <p:cxnSp>
        <p:nvCxnSpPr>
          <p:cNvPr id="8" name="Straight Connector 7">
            <a:extLst>
              <a:ext uri="{FF2B5EF4-FFF2-40B4-BE49-F238E27FC236}">
                <a16:creationId xmlns:a16="http://schemas.microsoft.com/office/drawing/2014/main" id="{DF42EAA3-BE2D-359F-5591-C91457EDF066}"/>
              </a:ext>
            </a:extLst>
          </p:cNvPr>
          <p:cNvCxnSpPr/>
          <p:nvPr/>
        </p:nvCxnSpPr>
        <p:spPr>
          <a:xfrm>
            <a:off x="1148316" y="1924493"/>
            <a:ext cx="4947684"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294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2627" y="924603"/>
            <a:ext cx="2703072" cy="2050211"/>
          </a:xfrm>
          <a:prstGeom prst="rect">
            <a:avLst/>
          </a:prstGeom>
        </p:spPr>
      </p:pic>
      <p:pic>
        <p:nvPicPr>
          <p:cNvPr id="5" name="Picture 4"/>
          <p:cNvPicPr>
            <a:picLocks noChangeAspect="1"/>
          </p:cNvPicPr>
          <p:nvPr/>
        </p:nvPicPr>
        <p:blipFill>
          <a:blip r:embed="rId3"/>
          <a:stretch>
            <a:fillRect/>
          </a:stretch>
        </p:blipFill>
        <p:spPr>
          <a:xfrm>
            <a:off x="3861395" y="924602"/>
            <a:ext cx="3686131" cy="2050211"/>
          </a:xfrm>
          <a:prstGeom prst="rect">
            <a:avLst/>
          </a:prstGeom>
        </p:spPr>
      </p:pic>
      <p:pic>
        <p:nvPicPr>
          <p:cNvPr id="7" name="Picture 6"/>
          <p:cNvPicPr>
            <a:picLocks noChangeAspect="1"/>
          </p:cNvPicPr>
          <p:nvPr/>
        </p:nvPicPr>
        <p:blipFill>
          <a:blip r:embed="rId4"/>
          <a:stretch>
            <a:fillRect/>
          </a:stretch>
        </p:blipFill>
        <p:spPr>
          <a:xfrm>
            <a:off x="4464725" y="3818615"/>
            <a:ext cx="2847975" cy="2324100"/>
          </a:xfrm>
          <a:prstGeom prst="rect">
            <a:avLst/>
          </a:prstGeom>
        </p:spPr>
      </p:pic>
      <p:pic>
        <p:nvPicPr>
          <p:cNvPr id="8" name="Picture 7"/>
          <p:cNvPicPr>
            <a:picLocks noChangeAspect="1"/>
          </p:cNvPicPr>
          <p:nvPr/>
        </p:nvPicPr>
        <p:blipFill>
          <a:blip r:embed="rId5"/>
          <a:stretch>
            <a:fillRect/>
          </a:stretch>
        </p:blipFill>
        <p:spPr>
          <a:xfrm>
            <a:off x="8487721" y="865813"/>
            <a:ext cx="3218726" cy="2154612"/>
          </a:xfrm>
          <a:prstGeom prst="rect">
            <a:avLst/>
          </a:prstGeom>
        </p:spPr>
      </p:pic>
      <p:pic>
        <p:nvPicPr>
          <p:cNvPr id="3" name="Picture 2">
            <a:extLst>
              <a:ext uri="{FF2B5EF4-FFF2-40B4-BE49-F238E27FC236}">
                <a16:creationId xmlns:a16="http://schemas.microsoft.com/office/drawing/2014/main" id="{E752AF1B-3C8D-D44C-053A-D27C172BA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7276" y="3837575"/>
            <a:ext cx="4070352" cy="2286181"/>
          </a:xfrm>
          <a:prstGeom prst="rect">
            <a:avLst/>
          </a:prstGeom>
        </p:spPr>
      </p:pic>
      <p:sp>
        <p:nvSpPr>
          <p:cNvPr id="14" name="TextBox 13">
            <a:extLst>
              <a:ext uri="{FF2B5EF4-FFF2-40B4-BE49-F238E27FC236}">
                <a16:creationId xmlns:a16="http://schemas.microsoft.com/office/drawing/2014/main" id="{2900D758-2D5A-D0A6-55A9-124F5D140CCC}"/>
              </a:ext>
            </a:extLst>
          </p:cNvPr>
          <p:cNvSpPr txBox="1"/>
          <p:nvPr/>
        </p:nvSpPr>
        <p:spPr>
          <a:xfrm>
            <a:off x="342627" y="222421"/>
            <a:ext cx="10792046" cy="400110"/>
          </a:xfrm>
          <a:prstGeom prst="rect">
            <a:avLst/>
          </a:prstGeom>
          <a:noFill/>
        </p:spPr>
        <p:txBody>
          <a:bodyPr wrap="square" rtlCol="0">
            <a:spAutoFit/>
          </a:bodyPr>
          <a:lstStyle/>
          <a:p>
            <a:r>
              <a:rPr lang="en-VN" sz="2000" dirty="0"/>
              <a:t>Look at the pictures and write down the name of the food.</a:t>
            </a:r>
          </a:p>
        </p:txBody>
      </p:sp>
      <p:pic>
        <p:nvPicPr>
          <p:cNvPr id="16" name="Picture 15">
            <a:extLst>
              <a:ext uri="{FF2B5EF4-FFF2-40B4-BE49-F238E27FC236}">
                <a16:creationId xmlns:a16="http://schemas.microsoft.com/office/drawing/2014/main" id="{A41A9A08-A8E1-ECD6-1C11-D4DD514D0C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627" y="3837573"/>
            <a:ext cx="3718559" cy="2324099"/>
          </a:xfrm>
          <a:prstGeom prst="rect">
            <a:avLst/>
          </a:prstGeom>
        </p:spPr>
      </p:pic>
      <p:sp>
        <p:nvSpPr>
          <p:cNvPr id="2" name="Rounded Rectangle 1">
            <a:extLst>
              <a:ext uri="{FF2B5EF4-FFF2-40B4-BE49-F238E27FC236}">
                <a16:creationId xmlns:a16="http://schemas.microsoft.com/office/drawing/2014/main" id="{0AC2F036-12BD-0EBF-39E8-268E333755C6}"/>
              </a:ext>
            </a:extLst>
          </p:cNvPr>
          <p:cNvSpPr/>
          <p:nvPr/>
        </p:nvSpPr>
        <p:spPr>
          <a:xfrm>
            <a:off x="564226" y="3190656"/>
            <a:ext cx="2259874" cy="43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sausages</a:t>
            </a:r>
          </a:p>
        </p:txBody>
      </p:sp>
      <p:sp>
        <p:nvSpPr>
          <p:cNvPr id="6" name="Rounded Rectangle 5">
            <a:extLst>
              <a:ext uri="{FF2B5EF4-FFF2-40B4-BE49-F238E27FC236}">
                <a16:creationId xmlns:a16="http://schemas.microsoft.com/office/drawing/2014/main" id="{AC1786A3-E7E5-4F63-8C89-483501CFE719}"/>
              </a:ext>
            </a:extLst>
          </p:cNvPr>
          <p:cNvSpPr/>
          <p:nvPr/>
        </p:nvSpPr>
        <p:spPr>
          <a:xfrm>
            <a:off x="4608713" y="3190656"/>
            <a:ext cx="2259874" cy="43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bacon</a:t>
            </a:r>
          </a:p>
        </p:txBody>
      </p:sp>
      <p:sp>
        <p:nvSpPr>
          <p:cNvPr id="9" name="Rounded Rectangle 8">
            <a:extLst>
              <a:ext uri="{FF2B5EF4-FFF2-40B4-BE49-F238E27FC236}">
                <a16:creationId xmlns:a16="http://schemas.microsoft.com/office/drawing/2014/main" id="{95F626BB-84FE-65C9-3156-622C6F1AD881}"/>
              </a:ext>
            </a:extLst>
          </p:cNvPr>
          <p:cNvSpPr/>
          <p:nvPr/>
        </p:nvSpPr>
        <p:spPr>
          <a:xfrm>
            <a:off x="8964890" y="3190656"/>
            <a:ext cx="2259874" cy="43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crisps</a:t>
            </a:r>
          </a:p>
        </p:txBody>
      </p:sp>
      <p:sp>
        <p:nvSpPr>
          <p:cNvPr id="10" name="Rounded Rectangle 9">
            <a:extLst>
              <a:ext uri="{FF2B5EF4-FFF2-40B4-BE49-F238E27FC236}">
                <a16:creationId xmlns:a16="http://schemas.microsoft.com/office/drawing/2014/main" id="{BC4FE61B-A795-CBE1-AB3F-8F323C6DC1FC}"/>
              </a:ext>
            </a:extLst>
          </p:cNvPr>
          <p:cNvSpPr/>
          <p:nvPr/>
        </p:nvSpPr>
        <p:spPr>
          <a:xfrm>
            <a:off x="1071969" y="6377515"/>
            <a:ext cx="2259874" cy="43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doughnuts</a:t>
            </a:r>
          </a:p>
        </p:txBody>
      </p:sp>
      <p:sp>
        <p:nvSpPr>
          <p:cNvPr id="11" name="Rounded Rectangle 10">
            <a:extLst>
              <a:ext uri="{FF2B5EF4-FFF2-40B4-BE49-F238E27FC236}">
                <a16:creationId xmlns:a16="http://schemas.microsoft.com/office/drawing/2014/main" id="{DAEE8F9B-D178-1524-B106-BEC657439019}"/>
              </a:ext>
            </a:extLst>
          </p:cNvPr>
          <p:cNvSpPr/>
          <p:nvPr/>
        </p:nvSpPr>
        <p:spPr>
          <a:xfrm>
            <a:off x="4758775" y="6377515"/>
            <a:ext cx="2259874" cy="43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pastries</a:t>
            </a:r>
          </a:p>
        </p:txBody>
      </p:sp>
      <p:sp>
        <p:nvSpPr>
          <p:cNvPr id="12" name="Rounded Rectangle 11">
            <a:extLst>
              <a:ext uri="{FF2B5EF4-FFF2-40B4-BE49-F238E27FC236}">
                <a16:creationId xmlns:a16="http://schemas.microsoft.com/office/drawing/2014/main" id="{22D71521-5F53-64FC-7582-ADD76F47CE51}"/>
              </a:ext>
            </a:extLst>
          </p:cNvPr>
          <p:cNvSpPr/>
          <p:nvPr/>
        </p:nvSpPr>
        <p:spPr>
          <a:xfrm>
            <a:off x="8632515" y="6377515"/>
            <a:ext cx="2259874" cy="4310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pizza</a:t>
            </a:r>
          </a:p>
        </p:txBody>
      </p:sp>
    </p:spTree>
    <p:extLst>
      <p:ext uri="{BB962C8B-B14F-4D97-AF65-F5344CB8AC3E}">
        <p14:creationId xmlns:p14="http://schemas.microsoft.com/office/powerpoint/2010/main" val="323807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linds(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082E9-9A14-3092-9C63-ECCCFD5C29C9}"/>
              </a:ext>
            </a:extLst>
          </p:cNvPr>
          <p:cNvSpPr>
            <a:spLocks noGrp="1"/>
          </p:cNvSpPr>
          <p:nvPr>
            <p:ph idx="1"/>
          </p:nvPr>
        </p:nvSpPr>
        <p:spPr>
          <a:xfrm>
            <a:off x="431894" y="898663"/>
            <a:ext cx="10058400" cy="4050792"/>
          </a:xfrm>
          <a:ln w="28575">
            <a:solidFill>
              <a:schemeClr val="accent2">
                <a:lumMod val="50000"/>
              </a:schemeClr>
            </a:solidFill>
          </a:ln>
        </p:spPr>
        <p:txBody>
          <a:bodyPr>
            <a:normAutofit/>
          </a:bodyPr>
          <a:lstStyle/>
          <a:p>
            <a:endParaRPr lang="en-VN" sz="2800" dirty="0"/>
          </a:p>
          <a:p>
            <a:endParaRPr lang="en-VN" sz="2800" dirty="0"/>
          </a:p>
          <a:p>
            <a:pPr marL="0" indent="0">
              <a:buNone/>
            </a:pPr>
            <a:r>
              <a:rPr lang="en-VN" sz="2800" dirty="0"/>
              <a:t>     - Who is the man?</a:t>
            </a:r>
          </a:p>
          <a:p>
            <a:pPr marL="0" indent="0">
              <a:buNone/>
            </a:pPr>
            <a:r>
              <a:rPr lang="en-VN" sz="2800" dirty="0"/>
              <a:t>     - Where does he live?</a:t>
            </a:r>
          </a:p>
          <a:p>
            <a:pPr marL="0" indent="0">
              <a:buNone/>
            </a:pPr>
            <a:r>
              <a:rPr lang="en-VN" sz="2800" dirty="0"/>
              <a:t>     - How heavy is he?</a:t>
            </a:r>
          </a:p>
        </p:txBody>
      </p:sp>
      <p:pic>
        <p:nvPicPr>
          <p:cNvPr id="4" name="Picture 3">
            <a:extLst>
              <a:ext uri="{FF2B5EF4-FFF2-40B4-BE49-F238E27FC236}">
                <a16:creationId xmlns:a16="http://schemas.microsoft.com/office/drawing/2014/main" id="{810156CC-E6A6-7E4F-7E74-B8F60D7B4709}"/>
              </a:ext>
            </a:extLst>
          </p:cNvPr>
          <p:cNvPicPr>
            <a:picLocks noChangeAspect="1"/>
          </p:cNvPicPr>
          <p:nvPr/>
        </p:nvPicPr>
        <p:blipFill>
          <a:blip r:embed="rId2"/>
          <a:stretch>
            <a:fillRect/>
          </a:stretch>
        </p:blipFill>
        <p:spPr>
          <a:xfrm>
            <a:off x="4972306" y="1467293"/>
            <a:ext cx="6787800" cy="4221388"/>
          </a:xfrm>
          <a:prstGeom prst="rect">
            <a:avLst/>
          </a:prstGeom>
        </p:spPr>
      </p:pic>
    </p:spTree>
    <p:extLst>
      <p:ext uri="{BB962C8B-B14F-4D97-AF65-F5344CB8AC3E}">
        <p14:creationId xmlns:p14="http://schemas.microsoft.com/office/powerpoint/2010/main" val="4123877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7B: Reading</a:t>
            </a:r>
            <a:br>
              <a:rPr lang="en-US" dirty="0"/>
            </a:br>
            <a:r>
              <a:rPr lang="en-US" dirty="0"/>
              <a:t>The big man</a:t>
            </a:r>
          </a:p>
        </p:txBody>
      </p:sp>
    </p:spTree>
    <p:extLst>
      <p:ext uri="{BB962C8B-B14F-4D97-AF65-F5344CB8AC3E}">
        <p14:creationId xmlns:p14="http://schemas.microsoft.com/office/powerpoint/2010/main" val="4127647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1008-560F-B6E4-A0E5-4FD52E6836FC}"/>
              </a:ext>
            </a:extLst>
          </p:cNvPr>
          <p:cNvSpPr>
            <a:spLocks noGrp="1"/>
          </p:cNvSpPr>
          <p:nvPr>
            <p:ph type="title"/>
          </p:nvPr>
        </p:nvSpPr>
        <p:spPr/>
        <p:txBody>
          <a:bodyPr/>
          <a:lstStyle/>
          <a:p>
            <a:r>
              <a:rPr lang="en-VN" dirty="0"/>
              <a:t>I. Vocabulary</a:t>
            </a:r>
          </a:p>
        </p:txBody>
      </p:sp>
      <p:sp>
        <p:nvSpPr>
          <p:cNvPr id="3" name="Content Placeholder 2">
            <a:extLst>
              <a:ext uri="{FF2B5EF4-FFF2-40B4-BE49-F238E27FC236}">
                <a16:creationId xmlns:a16="http://schemas.microsoft.com/office/drawing/2014/main" id="{E119E95F-C767-BBF0-E437-6ADB2DEC627A}"/>
              </a:ext>
            </a:extLst>
          </p:cNvPr>
          <p:cNvSpPr>
            <a:spLocks noGrp="1"/>
          </p:cNvSpPr>
          <p:nvPr>
            <p:ph idx="1"/>
          </p:nvPr>
        </p:nvSpPr>
        <p:spPr>
          <a:xfrm>
            <a:off x="1548314" y="2082705"/>
            <a:ext cx="1705250" cy="409141"/>
          </a:xfrm>
        </p:spPr>
        <p:txBody>
          <a:bodyPr/>
          <a:lstStyle/>
          <a:p>
            <a:r>
              <a:rPr lang="en-VN" dirty="0">
                <a:latin typeface="Arial" panose="020B0604020202020204" pitchFamily="34" charset="0"/>
                <a:cs typeface="Arial" panose="020B0604020202020204" pitchFamily="34" charset="0"/>
              </a:rPr>
              <a:t>enormous</a:t>
            </a:r>
          </a:p>
        </p:txBody>
      </p:sp>
      <p:sp>
        <p:nvSpPr>
          <p:cNvPr id="4" name="Content Placeholder 2">
            <a:extLst>
              <a:ext uri="{FF2B5EF4-FFF2-40B4-BE49-F238E27FC236}">
                <a16:creationId xmlns:a16="http://schemas.microsoft.com/office/drawing/2014/main" id="{5D598872-509E-81BD-5D8D-FDA6B7BF06CD}"/>
              </a:ext>
            </a:extLst>
          </p:cNvPr>
          <p:cNvSpPr txBox="1">
            <a:spLocks/>
          </p:cNvSpPr>
          <p:nvPr/>
        </p:nvSpPr>
        <p:spPr>
          <a:xfrm>
            <a:off x="4699095" y="2082705"/>
            <a:ext cx="3658095"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khổng lồ</a:t>
            </a:r>
          </a:p>
        </p:txBody>
      </p:sp>
      <p:sp>
        <p:nvSpPr>
          <p:cNvPr id="5" name="Content Placeholder 2">
            <a:extLst>
              <a:ext uri="{FF2B5EF4-FFF2-40B4-BE49-F238E27FC236}">
                <a16:creationId xmlns:a16="http://schemas.microsoft.com/office/drawing/2014/main" id="{8341CED6-7EE6-5BDB-0AE4-C13498E1D522}"/>
              </a:ext>
            </a:extLst>
          </p:cNvPr>
          <p:cNvSpPr txBox="1">
            <a:spLocks/>
          </p:cNvSpPr>
          <p:nvPr/>
        </p:nvSpPr>
        <p:spPr>
          <a:xfrm>
            <a:off x="1548314" y="2519278"/>
            <a:ext cx="1705250"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VN" dirty="0">
                <a:latin typeface="Arial" panose="020B0604020202020204" pitchFamily="34" charset="0"/>
                <a:cs typeface="Arial" panose="020B0604020202020204" pitchFamily="34" charset="0"/>
              </a:rPr>
              <a:t>waist</a:t>
            </a:r>
          </a:p>
        </p:txBody>
      </p:sp>
      <p:sp>
        <p:nvSpPr>
          <p:cNvPr id="6" name="Content Placeholder 2">
            <a:extLst>
              <a:ext uri="{FF2B5EF4-FFF2-40B4-BE49-F238E27FC236}">
                <a16:creationId xmlns:a16="http://schemas.microsoft.com/office/drawing/2014/main" id="{AE6E9F44-2FAF-3554-F21E-F110CC67E5FA}"/>
              </a:ext>
            </a:extLst>
          </p:cNvPr>
          <p:cNvSpPr txBox="1">
            <a:spLocks/>
          </p:cNvSpPr>
          <p:nvPr/>
        </p:nvSpPr>
        <p:spPr>
          <a:xfrm>
            <a:off x="4699094" y="2519277"/>
            <a:ext cx="3658095"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eo, thắt lưng</a:t>
            </a:r>
          </a:p>
        </p:txBody>
      </p:sp>
      <p:sp>
        <p:nvSpPr>
          <p:cNvPr id="7" name="Content Placeholder 2">
            <a:extLst>
              <a:ext uri="{FF2B5EF4-FFF2-40B4-BE49-F238E27FC236}">
                <a16:creationId xmlns:a16="http://schemas.microsoft.com/office/drawing/2014/main" id="{77910D48-8254-8224-8B1A-45BDD55D82E2}"/>
              </a:ext>
            </a:extLst>
          </p:cNvPr>
          <p:cNvSpPr txBox="1">
            <a:spLocks/>
          </p:cNvSpPr>
          <p:nvPr/>
        </p:nvSpPr>
        <p:spPr>
          <a:xfrm>
            <a:off x="1548313" y="2955851"/>
            <a:ext cx="1705250"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VN" dirty="0">
                <a:latin typeface="Arial" panose="020B0604020202020204" pitchFamily="34" charset="0"/>
                <a:cs typeface="Arial" panose="020B0604020202020204" pitchFamily="34" charset="0"/>
              </a:rPr>
              <a:t>bicets</a:t>
            </a:r>
          </a:p>
        </p:txBody>
      </p:sp>
      <p:sp>
        <p:nvSpPr>
          <p:cNvPr id="8" name="Content Placeholder 2">
            <a:extLst>
              <a:ext uri="{FF2B5EF4-FFF2-40B4-BE49-F238E27FC236}">
                <a16:creationId xmlns:a16="http://schemas.microsoft.com/office/drawing/2014/main" id="{A84B137A-5E46-1499-95F3-19AA8159EB66}"/>
              </a:ext>
            </a:extLst>
          </p:cNvPr>
          <p:cNvSpPr txBox="1">
            <a:spLocks/>
          </p:cNvSpPr>
          <p:nvPr/>
        </p:nvSpPr>
        <p:spPr>
          <a:xfrm>
            <a:off x="1548313" y="3390297"/>
            <a:ext cx="1705250"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VN" dirty="0">
                <a:latin typeface="Arial" panose="020B0604020202020204" pitchFamily="34" charset="0"/>
                <a:cs typeface="Arial" panose="020B0604020202020204" pitchFamily="34" charset="0"/>
              </a:rPr>
              <a:t>diet</a:t>
            </a:r>
          </a:p>
        </p:txBody>
      </p:sp>
      <p:sp>
        <p:nvSpPr>
          <p:cNvPr id="9" name="Content Placeholder 2">
            <a:extLst>
              <a:ext uri="{FF2B5EF4-FFF2-40B4-BE49-F238E27FC236}">
                <a16:creationId xmlns:a16="http://schemas.microsoft.com/office/drawing/2014/main" id="{488AEAEE-F0AC-EA0D-CB81-189A94CF6F11}"/>
              </a:ext>
            </a:extLst>
          </p:cNvPr>
          <p:cNvSpPr txBox="1">
            <a:spLocks/>
          </p:cNvSpPr>
          <p:nvPr/>
        </p:nvSpPr>
        <p:spPr>
          <a:xfrm>
            <a:off x="1548313" y="3824743"/>
            <a:ext cx="1705250"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exhausting</a:t>
            </a:r>
            <a:endParaRPr lang="en-VN"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33A8E3F1-C17F-E080-59CA-9FA86E79C129}"/>
              </a:ext>
            </a:extLst>
          </p:cNvPr>
          <p:cNvSpPr txBox="1">
            <a:spLocks/>
          </p:cNvSpPr>
          <p:nvPr/>
        </p:nvSpPr>
        <p:spPr>
          <a:xfrm>
            <a:off x="1548312" y="4259189"/>
            <a:ext cx="2151817"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take exercise</a:t>
            </a:r>
            <a:endParaRPr lang="en-VN" dirty="0">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BF8CAF0E-A03B-4AA4-7B62-C7C35D27802D}"/>
              </a:ext>
            </a:extLst>
          </p:cNvPr>
          <p:cNvSpPr txBox="1">
            <a:spLocks/>
          </p:cNvSpPr>
          <p:nvPr/>
        </p:nvSpPr>
        <p:spPr>
          <a:xfrm>
            <a:off x="1548313" y="4693635"/>
            <a:ext cx="1705250"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VN" dirty="0">
                <a:latin typeface="Arial" panose="020B0604020202020204" pitchFamily="34" charset="0"/>
                <a:cs typeface="Arial" panose="020B0604020202020204" pitchFamily="34" charset="0"/>
              </a:rPr>
              <a:t>encourage</a:t>
            </a:r>
          </a:p>
        </p:txBody>
      </p:sp>
      <p:sp>
        <p:nvSpPr>
          <p:cNvPr id="12" name="Content Placeholder 2">
            <a:extLst>
              <a:ext uri="{FF2B5EF4-FFF2-40B4-BE49-F238E27FC236}">
                <a16:creationId xmlns:a16="http://schemas.microsoft.com/office/drawing/2014/main" id="{4AC0B9DE-D7CD-A4B7-5ABC-66E1D52E5FA8}"/>
              </a:ext>
            </a:extLst>
          </p:cNvPr>
          <p:cNvSpPr txBox="1">
            <a:spLocks/>
          </p:cNvSpPr>
          <p:nvPr/>
        </p:nvSpPr>
        <p:spPr>
          <a:xfrm>
            <a:off x="4699092" y="2928418"/>
            <a:ext cx="3658095"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bắp tay</a:t>
            </a:r>
          </a:p>
        </p:txBody>
      </p:sp>
      <p:sp>
        <p:nvSpPr>
          <p:cNvPr id="13" name="Content Placeholder 2">
            <a:extLst>
              <a:ext uri="{FF2B5EF4-FFF2-40B4-BE49-F238E27FC236}">
                <a16:creationId xmlns:a16="http://schemas.microsoft.com/office/drawing/2014/main" id="{36CAB246-6946-FD3B-04C7-07E2D1529E81}"/>
              </a:ext>
            </a:extLst>
          </p:cNvPr>
          <p:cNvSpPr txBox="1">
            <a:spLocks/>
          </p:cNvSpPr>
          <p:nvPr/>
        </p:nvSpPr>
        <p:spPr>
          <a:xfrm>
            <a:off x="4699090" y="3359958"/>
            <a:ext cx="3658095"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chế độ ăn kiêng</a:t>
            </a:r>
          </a:p>
        </p:txBody>
      </p:sp>
      <p:sp>
        <p:nvSpPr>
          <p:cNvPr id="14" name="Content Placeholder 2">
            <a:extLst>
              <a:ext uri="{FF2B5EF4-FFF2-40B4-BE49-F238E27FC236}">
                <a16:creationId xmlns:a16="http://schemas.microsoft.com/office/drawing/2014/main" id="{9F64086C-C970-111F-F304-76DB060FB2DE}"/>
              </a:ext>
            </a:extLst>
          </p:cNvPr>
          <p:cNvSpPr txBox="1">
            <a:spLocks/>
          </p:cNvSpPr>
          <p:nvPr/>
        </p:nvSpPr>
        <p:spPr>
          <a:xfrm>
            <a:off x="4699090" y="4233884"/>
            <a:ext cx="3658095"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tập thể dục</a:t>
            </a:r>
          </a:p>
        </p:txBody>
      </p:sp>
      <p:sp>
        <p:nvSpPr>
          <p:cNvPr id="15" name="Content Placeholder 2">
            <a:extLst>
              <a:ext uri="{FF2B5EF4-FFF2-40B4-BE49-F238E27FC236}">
                <a16:creationId xmlns:a16="http://schemas.microsoft.com/office/drawing/2014/main" id="{34090ECB-1A21-28DF-482F-3F461B49ED8B}"/>
              </a:ext>
            </a:extLst>
          </p:cNvPr>
          <p:cNvSpPr txBox="1">
            <a:spLocks/>
          </p:cNvSpPr>
          <p:nvPr/>
        </p:nvSpPr>
        <p:spPr>
          <a:xfrm>
            <a:off x="4699091" y="3777888"/>
            <a:ext cx="3658095"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mệt mỏi</a:t>
            </a:r>
          </a:p>
        </p:txBody>
      </p:sp>
      <p:sp>
        <p:nvSpPr>
          <p:cNvPr id="16" name="Content Placeholder 2">
            <a:extLst>
              <a:ext uri="{FF2B5EF4-FFF2-40B4-BE49-F238E27FC236}">
                <a16:creationId xmlns:a16="http://schemas.microsoft.com/office/drawing/2014/main" id="{7C08A374-A048-1AF4-A837-167ED8706609}"/>
              </a:ext>
            </a:extLst>
          </p:cNvPr>
          <p:cNvSpPr txBox="1">
            <a:spLocks/>
          </p:cNvSpPr>
          <p:nvPr/>
        </p:nvSpPr>
        <p:spPr>
          <a:xfrm>
            <a:off x="4699089" y="4704907"/>
            <a:ext cx="4785153"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khuyến khích, động viên</a:t>
            </a:r>
          </a:p>
        </p:txBody>
      </p:sp>
      <p:sp>
        <p:nvSpPr>
          <p:cNvPr id="17" name="Content Placeholder 2">
            <a:extLst>
              <a:ext uri="{FF2B5EF4-FFF2-40B4-BE49-F238E27FC236}">
                <a16:creationId xmlns:a16="http://schemas.microsoft.com/office/drawing/2014/main" id="{E88D5245-0E9D-FC95-1DDD-DA2DB520DCC2}"/>
              </a:ext>
            </a:extLst>
          </p:cNvPr>
          <p:cNvSpPr txBox="1">
            <a:spLocks/>
          </p:cNvSpPr>
          <p:nvPr/>
        </p:nvSpPr>
        <p:spPr>
          <a:xfrm>
            <a:off x="1548313" y="5128081"/>
            <a:ext cx="1705250"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get down</a:t>
            </a:r>
            <a:endParaRPr lang="en-VN" dirty="0">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E61CF5FC-398A-1045-90BD-E39D79BDACEA}"/>
              </a:ext>
            </a:extLst>
          </p:cNvPr>
          <p:cNvSpPr txBox="1">
            <a:spLocks/>
          </p:cNvSpPr>
          <p:nvPr/>
        </p:nvSpPr>
        <p:spPr>
          <a:xfrm>
            <a:off x="4699089" y="5122837"/>
            <a:ext cx="4785153" cy="4091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VN" dirty="0">
                <a:latin typeface="Arial" panose="020B0604020202020204" pitchFamily="34" charset="0"/>
                <a:cs typeface="Arial" panose="020B0604020202020204" pitchFamily="34" charset="0"/>
              </a:rPr>
              <a:t>:             giảm xuống</a:t>
            </a:r>
          </a:p>
        </p:txBody>
      </p:sp>
    </p:spTree>
    <p:extLst>
      <p:ext uri="{BB962C8B-B14F-4D97-AF65-F5344CB8AC3E}">
        <p14:creationId xmlns:p14="http://schemas.microsoft.com/office/powerpoint/2010/main" val="136381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linds(horizontal)">
                                      <p:cBhvr>
                                        <p:cTn id="67" dur="500"/>
                                        <p:tgtEl>
                                          <p:spTgt spid="14">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blinds(horizontal)">
                                      <p:cBhvr>
                                        <p:cTn id="82" dur="5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Effect transition="in" filter="blinds(horizontal)">
                                      <p:cBhvr>
                                        <p:cTn id="8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8" grpId="0"/>
      <p:bldP spid="9" grpId="0"/>
      <p:bldP spid="10" grpId="0"/>
      <p:bldP spid="11" grpId="0"/>
      <p:bldP spid="12" grpId="0"/>
      <p:bldP spid="1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65655"/>
            <a:ext cx="10058400" cy="1609344"/>
          </a:xfrm>
        </p:spPr>
        <p:txBody>
          <a:bodyPr/>
          <a:lstStyle/>
          <a:p>
            <a:r>
              <a:rPr lang="en-US" b="1" dirty="0"/>
              <a:t>II. READING</a:t>
            </a:r>
            <a:endParaRPr lang="en-US" dirty="0"/>
          </a:p>
        </p:txBody>
      </p:sp>
      <p:sp>
        <p:nvSpPr>
          <p:cNvPr id="3" name="Content Placeholder 2"/>
          <p:cNvSpPr>
            <a:spLocks noGrp="1"/>
          </p:cNvSpPr>
          <p:nvPr>
            <p:ph idx="1"/>
          </p:nvPr>
        </p:nvSpPr>
        <p:spPr>
          <a:xfrm>
            <a:off x="1069848" y="2807208"/>
            <a:ext cx="8744003" cy="4050792"/>
          </a:xfrm>
        </p:spPr>
        <p:txBody>
          <a:bodyPr>
            <a:normAutofit/>
          </a:bodyPr>
          <a:lstStyle/>
          <a:p>
            <a:pPr>
              <a:spcAft>
                <a:spcPts val="500"/>
              </a:spcAft>
              <a:tabLst>
                <a:tab pos="440055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Walter has lost over 400 kilos in ten months.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spcAft>
                <a:spcPts val="5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2. His waist measurement is 119 inches.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spcAft>
                <a:spcPts val="5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3. He used to eat a big breakfast.				               </a:t>
            </a:r>
          </a:p>
          <a:p>
            <a:pPr>
              <a:spcAft>
                <a:spcPts val="5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4. Walter used to spend almost the whole day in bed.                                    </a:t>
            </a:r>
            <a:endParaRPr lang="en-US" sz="2800" dirty="0">
              <a:latin typeface="MS Gothic" panose="020B0609070205080204" pitchFamily="49" charset="-128"/>
              <a:ea typeface="Times New Roman" panose="02020603050405020304" pitchFamily="18" charset="0"/>
              <a:cs typeface="Times New Roman" panose="02020603050405020304" pitchFamily="18" charset="0"/>
            </a:endParaRPr>
          </a:p>
          <a:p>
            <a:pPr>
              <a:spcAft>
                <a:spcPts val="5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5. There are a lot of adverts for food on TV.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44D38FD-5069-C474-071B-61E276B31326}"/>
              </a:ext>
            </a:extLst>
          </p:cNvPr>
          <p:cNvSpPr txBox="1"/>
          <p:nvPr/>
        </p:nvSpPr>
        <p:spPr>
          <a:xfrm>
            <a:off x="1063751" y="2087180"/>
            <a:ext cx="9164769" cy="523220"/>
          </a:xfrm>
          <a:prstGeom prst="rect">
            <a:avLst/>
          </a:prstGeom>
          <a:noFill/>
        </p:spPr>
        <p:txBody>
          <a:bodyPr wrap="square" rtlCol="0">
            <a:spAutoFit/>
          </a:bodyPr>
          <a:lstStyle/>
          <a:p>
            <a:r>
              <a:rPr lang="en-US" sz="2800" b="1" dirty="0"/>
              <a:t>Task 1: Read the text and check T/F sentences</a:t>
            </a:r>
            <a:endParaRPr lang="en-VN" sz="2800" b="1" dirty="0"/>
          </a:p>
        </p:txBody>
      </p:sp>
      <p:sp>
        <p:nvSpPr>
          <p:cNvPr id="5" name="TextBox 4">
            <a:extLst>
              <a:ext uri="{FF2B5EF4-FFF2-40B4-BE49-F238E27FC236}">
                <a16:creationId xmlns:a16="http://schemas.microsoft.com/office/drawing/2014/main" id="{C372851D-6CB2-E6BE-B323-ED7EFB1AA2E2}"/>
              </a:ext>
            </a:extLst>
          </p:cNvPr>
          <p:cNvSpPr txBox="1"/>
          <p:nvPr/>
        </p:nvSpPr>
        <p:spPr>
          <a:xfrm>
            <a:off x="1063752" y="1418574"/>
            <a:ext cx="7697972" cy="523220"/>
          </a:xfrm>
          <a:prstGeom prst="rect">
            <a:avLst/>
          </a:prstGeom>
          <a:noFill/>
        </p:spPr>
        <p:txBody>
          <a:bodyPr wrap="square" rtlCol="0">
            <a:spAutoFit/>
          </a:bodyPr>
          <a:lstStyle/>
          <a:p>
            <a:r>
              <a:rPr lang="en-US" sz="2800" b="1" dirty="0">
                <a:solidFill>
                  <a:schemeClr val="accent2">
                    <a:lumMod val="75000"/>
                  </a:schemeClr>
                </a:solidFill>
              </a:rPr>
              <a:t>2.2. While-Reading</a:t>
            </a:r>
            <a:endParaRPr lang="en-VN" sz="2800" dirty="0">
              <a:solidFill>
                <a:schemeClr val="accent2">
                  <a:lumMod val="75000"/>
                </a:schemeClr>
              </a:solidFill>
            </a:endParaRPr>
          </a:p>
        </p:txBody>
      </p:sp>
      <p:sp>
        <p:nvSpPr>
          <p:cNvPr id="7" name="TextBox 6">
            <a:extLst>
              <a:ext uri="{FF2B5EF4-FFF2-40B4-BE49-F238E27FC236}">
                <a16:creationId xmlns:a16="http://schemas.microsoft.com/office/drawing/2014/main" id="{BFD3D49F-7106-5C78-CBCA-9ECDD3743698}"/>
              </a:ext>
            </a:extLst>
          </p:cNvPr>
          <p:cNvSpPr txBox="1"/>
          <p:nvPr/>
        </p:nvSpPr>
        <p:spPr>
          <a:xfrm>
            <a:off x="9925491" y="2766419"/>
            <a:ext cx="606057"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F</a:t>
            </a:r>
          </a:p>
        </p:txBody>
      </p:sp>
      <p:sp>
        <p:nvSpPr>
          <p:cNvPr id="8" name="TextBox 7">
            <a:extLst>
              <a:ext uri="{FF2B5EF4-FFF2-40B4-BE49-F238E27FC236}">
                <a16:creationId xmlns:a16="http://schemas.microsoft.com/office/drawing/2014/main" id="{82D71940-33CC-B870-7863-3BC966B51858}"/>
              </a:ext>
            </a:extLst>
          </p:cNvPr>
          <p:cNvSpPr txBox="1"/>
          <p:nvPr/>
        </p:nvSpPr>
        <p:spPr>
          <a:xfrm>
            <a:off x="9925490" y="3359319"/>
            <a:ext cx="606057"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F</a:t>
            </a:r>
          </a:p>
        </p:txBody>
      </p:sp>
      <p:sp>
        <p:nvSpPr>
          <p:cNvPr id="9" name="TextBox 8">
            <a:extLst>
              <a:ext uri="{FF2B5EF4-FFF2-40B4-BE49-F238E27FC236}">
                <a16:creationId xmlns:a16="http://schemas.microsoft.com/office/drawing/2014/main" id="{66021AB8-CFEB-23D1-32D9-4DF4E943D049}"/>
              </a:ext>
            </a:extLst>
          </p:cNvPr>
          <p:cNvSpPr txBox="1"/>
          <p:nvPr/>
        </p:nvSpPr>
        <p:spPr>
          <a:xfrm>
            <a:off x="9925490" y="3952220"/>
            <a:ext cx="606057"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T</a:t>
            </a:r>
          </a:p>
        </p:txBody>
      </p:sp>
      <p:sp>
        <p:nvSpPr>
          <p:cNvPr id="10" name="TextBox 9">
            <a:extLst>
              <a:ext uri="{FF2B5EF4-FFF2-40B4-BE49-F238E27FC236}">
                <a16:creationId xmlns:a16="http://schemas.microsoft.com/office/drawing/2014/main" id="{85AACBFA-C858-8FFE-22C0-0BC59C3185E1}"/>
              </a:ext>
            </a:extLst>
          </p:cNvPr>
          <p:cNvSpPr txBox="1"/>
          <p:nvPr/>
        </p:nvSpPr>
        <p:spPr>
          <a:xfrm>
            <a:off x="9925489" y="4545121"/>
            <a:ext cx="606057"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T</a:t>
            </a:r>
          </a:p>
        </p:txBody>
      </p:sp>
      <p:sp>
        <p:nvSpPr>
          <p:cNvPr id="11" name="TextBox 10">
            <a:extLst>
              <a:ext uri="{FF2B5EF4-FFF2-40B4-BE49-F238E27FC236}">
                <a16:creationId xmlns:a16="http://schemas.microsoft.com/office/drawing/2014/main" id="{E78C2F59-E9C5-E53D-7552-046C957D3F3B}"/>
              </a:ext>
            </a:extLst>
          </p:cNvPr>
          <p:cNvSpPr txBox="1"/>
          <p:nvPr/>
        </p:nvSpPr>
        <p:spPr>
          <a:xfrm>
            <a:off x="9925489" y="5138021"/>
            <a:ext cx="606057"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T</a:t>
            </a:r>
          </a:p>
        </p:txBody>
      </p:sp>
      <p:cxnSp>
        <p:nvCxnSpPr>
          <p:cNvPr id="13" name="Straight Connector 12">
            <a:extLst>
              <a:ext uri="{FF2B5EF4-FFF2-40B4-BE49-F238E27FC236}">
                <a16:creationId xmlns:a16="http://schemas.microsoft.com/office/drawing/2014/main" id="{470F2225-D89D-3A8B-1DC6-E0B4D22556FA}"/>
              </a:ext>
            </a:extLst>
          </p:cNvPr>
          <p:cNvCxnSpPr/>
          <p:nvPr/>
        </p:nvCxnSpPr>
        <p:spPr>
          <a:xfrm>
            <a:off x="4135272" y="3289639"/>
            <a:ext cx="62779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BE50797-0076-9C54-C4CF-7E8A36738F02}"/>
              </a:ext>
            </a:extLst>
          </p:cNvPr>
          <p:cNvCxnSpPr>
            <a:cxnSpLocks/>
          </p:cNvCxnSpPr>
          <p:nvPr/>
        </p:nvCxnSpPr>
        <p:spPr>
          <a:xfrm>
            <a:off x="5297606" y="3882539"/>
            <a:ext cx="33891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562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heckerboard(across)">
                                      <p:cBhvr>
                                        <p:cTn id="21" dur="500"/>
                                        <p:tgtEl>
                                          <p:spTgt spid="3">
                                            <p:txEl>
                                              <p:pRg st="1" end="1"/>
                                            </p:txEl>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heckerboard(across)">
                                      <p:cBhvr>
                                        <p:cTn id="24" dur="500"/>
                                        <p:tgtEl>
                                          <p:spTgt spid="3">
                                            <p:txEl>
                                              <p:pRg st="2" end="2"/>
                                            </p:txEl>
                                          </p:spTgt>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heckerboard(across)">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linds(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blinds(horizontal)">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5"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65655"/>
            <a:ext cx="10058400" cy="1609344"/>
          </a:xfrm>
        </p:spPr>
        <p:txBody>
          <a:bodyPr/>
          <a:lstStyle/>
          <a:p>
            <a:r>
              <a:rPr lang="en-US" b="1" dirty="0"/>
              <a:t>II. READING</a:t>
            </a:r>
            <a:endParaRPr lang="en-US" dirty="0"/>
          </a:p>
        </p:txBody>
      </p:sp>
      <p:sp>
        <p:nvSpPr>
          <p:cNvPr id="4" name="TextBox 3">
            <a:extLst>
              <a:ext uri="{FF2B5EF4-FFF2-40B4-BE49-F238E27FC236}">
                <a16:creationId xmlns:a16="http://schemas.microsoft.com/office/drawing/2014/main" id="{244D38FD-5069-C474-071B-61E276B31326}"/>
              </a:ext>
            </a:extLst>
          </p:cNvPr>
          <p:cNvSpPr txBox="1"/>
          <p:nvPr/>
        </p:nvSpPr>
        <p:spPr>
          <a:xfrm>
            <a:off x="1063751" y="2087180"/>
            <a:ext cx="10749021" cy="954107"/>
          </a:xfrm>
          <a:prstGeom prst="rect">
            <a:avLst/>
          </a:prstGeom>
          <a:noFill/>
        </p:spPr>
        <p:txBody>
          <a:bodyPr wrap="square" rtlCol="0">
            <a:spAutoFit/>
          </a:bodyPr>
          <a:lstStyle/>
          <a:p>
            <a:r>
              <a:rPr lang="en-US" sz="2800" b="1" dirty="0"/>
              <a:t>Task 2: Read the text again and decide what significance does each number have in the story?</a:t>
            </a:r>
            <a:endParaRPr lang="en-VN" sz="2800" b="1" dirty="0"/>
          </a:p>
        </p:txBody>
      </p:sp>
      <p:sp>
        <p:nvSpPr>
          <p:cNvPr id="5" name="TextBox 4">
            <a:extLst>
              <a:ext uri="{FF2B5EF4-FFF2-40B4-BE49-F238E27FC236}">
                <a16:creationId xmlns:a16="http://schemas.microsoft.com/office/drawing/2014/main" id="{C372851D-6CB2-E6BE-B323-ED7EFB1AA2E2}"/>
              </a:ext>
            </a:extLst>
          </p:cNvPr>
          <p:cNvSpPr txBox="1"/>
          <p:nvPr/>
        </p:nvSpPr>
        <p:spPr>
          <a:xfrm>
            <a:off x="1063752" y="1418574"/>
            <a:ext cx="7697972" cy="523220"/>
          </a:xfrm>
          <a:prstGeom prst="rect">
            <a:avLst/>
          </a:prstGeom>
          <a:noFill/>
        </p:spPr>
        <p:txBody>
          <a:bodyPr wrap="square" rtlCol="0">
            <a:spAutoFit/>
          </a:bodyPr>
          <a:lstStyle/>
          <a:p>
            <a:r>
              <a:rPr lang="en-US" sz="2800" b="1" dirty="0">
                <a:solidFill>
                  <a:schemeClr val="accent2">
                    <a:lumMod val="75000"/>
                  </a:schemeClr>
                </a:solidFill>
              </a:rPr>
              <a:t>2.2. While-Reading</a:t>
            </a:r>
            <a:endParaRPr lang="en-VN" sz="2800" dirty="0">
              <a:solidFill>
                <a:schemeClr val="accent2">
                  <a:lumMod val="75000"/>
                </a:schemeClr>
              </a:solidFill>
            </a:endParaRPr>
          </a:p>
        </p:txBody>
      </p:sp>
      <p:graphicFrame>
        <p:nvGraphicFramePr>
          <p:cNvPr id="13" name="Table 13">
            <a:extLst>
              <a:ext uri="{FF2B5EF4-FFF2-40B4-BE49-F238E27FC236}">
                <a16:creationId xmlns:a16="http://schemas.microsoft.com/office/drawing/2014/main" id="{934B6893-1EB7-E3FB-DA17-E212839BFBCE}"/>
              </a:ext>
            </a:extLst>
          </p:cNvPr>
          <p:cNvGraphicFramePr>
            <a:graphicFrameLocks noGrp="1"/>
          </p:cNvGraphicFramePr>
          <p:nvPr>
            <p:extLst>
              <p:ext uri="{D42A27DB-BD31-4B8C-83A1-F6EECF244321}">
                <p14:modId xmlns:p14="http://schemas.microsoft.com/office/powerpoint/2010/main" val="1474359025"/>
              </p:ext>
            </p:extLst>
          </p:nvPr>
        </p:nvGraphicFramePr>
        <p:xfrm>
          <a:off x="744279" y="3631294"/>
          <a:ext cx="10962168" cy="457200"/>
        </p:xfrm>
        <a:graphic>
          <a:graphicData uri="http://schemas.openxmlformats.org/drawingml/2006/table">
            <a:tbl>
              <a:tblPr firstRow="1" bandRow="1">
                <a:tableStyleId>{5C22544A-7EE6-4342-B048-85BDC9FD1C3A}</a:tableStyleId>
              </a:tblPr>
              <a:tblGrid>
                <a:gridCol w="1827028">
                  <a:extLst>
                    <a:ext uri="{9D8B030D-6E8A-4147-A177-3AD203B41FA5}">
                      <a16:colId xmlns:a16="http://schemas.microsoft.com/office/drawing/2014/main" val="3990437840"/>
                    </a:ext>
                  </a:extLst>
                </a:gridCol>
                <a:gridCol w="1827028">
                  <a:extLst>
                    <a:ext uri="{9D8B030D-6E8A-4147-A177-3AD203B41FA5}">
                      <a16:colId xmlns:a16="http://schemas.microsoft.com/office/drawing/2014/main" val="4288091868"/>
                    </a:ext>
                  </a:extLst>
                </a:gridCol>
                <a:gridCol w="1827028">
                  <a:extLst>
                    <a:ext uri="{9D8B030D-6E8A-4147-A177-3AD203B41FA5}">
                      <a16:colId xmlns:a16="http://schemas.microsoft.com/office/drawing/2014/main" val="2765155658"/>
                    </a:ext>
                  </a:extLst>
                </a:gridCol>
                <a:gridCol w="1827028">
                  <a:extLst>
                    <a:ext uri="{9D8B030D-6E8A-4147-A177-3AD203B41FA5}">
                      <a16:colId xmlns:a16="http://schemas.microsoft.com/office/drawing/2014/main" val="524130682"/>
                    </a:ext>
                  </a:extLst>
                </a:gridCol>
                <a:gridCol w="1827028">
                  <a:extLst>
                    <a:ext uri="{9D8B030D-6E8A-4147-A177-3AD203B41FA5}">
                      <a16:colId xmlns:a16="http://schemas.microsoft.com/office/drawing/2014/main" val="2837949152"/>
                    </a:ext>
                  </a:extLst>
                </a:gridCol>
                <a:gridCol w="1827028">
                  <a:extLst>
                    <a:ext uri="{9D8B030D-6E8A-4147-A177-3AD203B41FA5}">
                      <a16:colId xmlns:a16="http://schemas.microsoft.com/office/drawing/2014/main" val="2540053962"/>
                    </a:ext>
                  </a:extLst>
                </a:gridCol>
              </a:tblGrid>
              <a:tr h="370840">
                <a:tc>
                  <a:txBody>
                    <a:bodyPr/>
                    <a:lstStyle/>
                    <a:p>
                      <a:pPr algn="ctr"/>
                      <a:r>
                        <a:rPr lang="en-VN" sz="2400" dirty="0">
                          <a:solidFill>
                            <a:schemeClr val="tx1"/>
                          </a:solidFill>
                        </a:rPr>
                        <a:t>250</a:t>
                      </a:r>
                    </a:p>
                  </a:txBody>
                  <a:tcPr>
                    <a:lnR w="12700" cap="flat" cmpd="sng" algn="ctr">
                      <a:solidFill>
                        <a:schemeClr val="tx1">
                          <a:lumMod val="50000"/>
                          <a:lumOff val="50000"/>
                        </a:schemeClr>
                      </a:solidFill>
                      <a:prstDash val="sysDash"/>
                      <a:round/>
                      <a:headEnd type="none" w="med" len="med"/>
                      <a:tailEnd type="none" w="med" len="med"/>
                    </a:lnR>
                    <a:solidFill>
                      <a:schemeClr val="bg1"/>
                    </a:solidFill>
                  </a:tcPr>
                </a:tc>
                <a:tc>
                  <a:txBody>
                    <a:bodyPr/>
                    <a:lstStyle/>
                    <a:p>
                      <a:pPr algn="ctr"/>
                      <a:r>
                        <a:rPr lang="en-VN" sz="2400" dirty="0">
                          <a:solidFill>
                            <a:schemeClr val="tx1"/>
                          </a:solidFill>
                        </a:rPr>
                        <a:t>630</a:t>
                      </a: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solidFill>
                      <a:schemeClr val="bg1"/>
                    </a:solidFill>
                  </a:tcPr>
                </a:tc>
                <a:tc>
                  <a:txBody>
                    <a:bodyPr/>
                    <a:lstStyle/>
                    <a:p>
                      <a:pPr algn="ctr"/>
                      <a:r>
                        <a:rPr lang="en-VN" sz="2400" dirty="0">
                          <a:solidFill>
                            <a:schemeClr val="tx1"/>
                          </a:solidFill>
                        </a:rPr>
                        <a:t>96</a:t>
                      </a: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solidFill>
                      <a:schemeClr val="bg1"/>
                    </a:solidFill>
                  </a:tcPr>
                </a:tc>
                <a:tc>
                  <a:txBody>
                    <a:bodyPr/>
                    <a:lstStyle/>
                    <a:p>
                      <a:pPr algn="ctr"/>
                      <a:r>
                        <a:rPr lang="en-VN" sz="2400" dirty="0">
                          <a:solidFill>
                            <a:schemeClr val="tx1"/>
                          </a:solidFill>
                        </a:rPr>
                        <a:t>12 - 15</a:t>
                      </a: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solidFill>
                      <a:schemeClr val="bg1"/>
                    </a:solidFill>
                  </a:tcPr>
                </a:tc>
                <a:tc>
                  <a:txBody>
                    <a:bodyPr/>
                    <a:lstStyle/>
                    <a:p>
                      <a:pPr algn="ctr"/>
                      <a:r>
                        <a:rPr lang="en-VN" sz="2400" dirty="0">
                          <a:solidFill>
                            <a:schemeClr val="tx1"/>
                          </a:solidFill>
                        </a:rPr>
                        <a:t>119</a:t>
                      </a:r>
                    </a:p>
                  </a:txBody>
                  <a:tcPr>
                    <a:lnL w="12700" cap="flat" cmpd="sng" algn="ctr">
                      <a:solidFill>
                        <a:schemeClr val="tx1">
                          <a:lumMod val="50000"/>
                          <a:lumOff val="50000"/>
                        </a:schemeClr>
                      </a:solidFill>
                      <a:prstDash val="sysDash"/>
                      <a:round/>
                      <a:headEnd type="none" w="med" len="med"/>
                      <a:tailEnd type="none" w="med" len="med"/>
                    </a:lnL>
                    <a:lnR w="12700" cap="flat" cmpd="sng" algn="ctr">
                      <a:solidFill>
                        <a:schemeClr val="tx1">
                          <a:lumMod val="50000"/>
                          <a:lumOff val="50000"/>
                        </a:schemeClr>
                      </a:solidFill>
                      <a:prstDash val="sysDash"/>
                      <a:round/>
                      <a:headEnd type="none" w="med" len="med"/>
                      <a:tailEnd type="none" w="med" len="med"/>
                    </a:lnR>
                    <a:solidFill>
                      <a:schemeClr val="bg1"/>
                    </a:solidFill>
                  </a:tcPr>
                </a:tc>
                <a:tc>
                  <a:txBody>
                    <a:bodyPr/>
                    <a:lstStyle/>
                    <a:p>
                      <a:pPr algn="ctr"/>
                      <a:r>
                        <a:rPr lang="en-VN" sz="2400" dirty="0">
                          <a:solidFill>
                            <a:schemeClr val="tx1"/>
                          </a:solidFill>
                        </a:rPr>
                        <a:t>12</a:t>
                      </a:r>
                    </a:p>
                  </a:txBody>
                  <a:tcPr>
                    <a:lnL w="12700" cap="flat" cmpd="sng" algn="ctr">
                      <a:solidFill>
                        <a:schemeClr val="tx1">
                          <a:lumMod val="50000"/>
                          <a:lumOff val="50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4112796110"/>
                  </a:ext>
                </a:extLst>
              </a:tr>
            </a:tbl>
          </a:graphicData>
        </a:graphic>
      </p:graphicFrame>
      <p:sp>
        <p:nvSpPr>
          <p:cNvPr id="14" name="Rectangle 13">
            <a:extLst>
              <a:ext uri="{FF2B5EF4-FFF2-40B4-BE49-F238E27FC236}">
                <a16:creationId xmlns:a16="http://schemas.microsoft.com/office/drawing/2014/main" id="{A6A75086-D84D-D567-DE1A-A8813658FD0D}"/>
              </a:ext>
            </a:extLst>
          </p:cNvPr>
          <p:cNvSpPr/>
          <p:nvPr/>
        </p:nvSpPr>
        <p:spPr>
          <a:xfrm>
            <a:off x="914895" y="4414681"/>
            <a:ext cx="1424268" cy="11695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r>
              <a:rPr lang="en-VN" dirty="0">
                <a:solidFill>
                  <a:schemeClr val="tx1"/>
                </a:solidFill>
              </a:rPr>
              <a:t>e weighs over 250 kilos.</a:t>
            </a:r>
          </a:p>
        </p:txBody>
      </p:sp>
      <p:sp>
        <p:nvSpPr>
          <p:cNvPr id="15" name="Rectangle 14">
            <a:extLst>
              <a:ext uri="{FF2B5EF4-FFF2-40B4-BE49-F238E27FC236}">
                <a16:creationId xmlns:a16="http://schemas.microsoft.com/office/drawing/2014/main" id="{554E455A-8965-8EE6-AEA0-F262DA6254E3}"/>
              </a:ext>
            </a:extLst>
          </p:cNvPr>
          <p:cNvSpPr/>
          <p:nvPr/>
        </p:nvSpPr>
        <p:spPr>
          <a:xfrm>
            <a:off x="2747239" y="4389871"/>
            <a:ext cx="1424268" cy="11873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r>
              <a:rPr lang="en-VN" dirty="0">
                <a:solidFill>
                  <a:schemeClr val="tx1"/>
                </a:solidFill>
              </a:rPr>
              <a:t>e used to weigh over 630 kilos. </a:t>
            </a:r>
          </a:p>
        </p:txBody>
      </p:sp>
      <p:sp>
        <p:nvSpPr>
          <p:cNvPr id="16" name="Rectangle 15">
            <a:extLst>
              <a:ext uri="{FF2B5EF4-FFF2-40B4-BE49-F238E27FC236}">
                <a16:creationId xmlns:a16="http://schemas.microsoft.com/office/drawing/2014/main" id="{089F0FF5-AE5A-BFBF-C811-35BFDCC5D43C}"/>
              </a:ext>
            </a:extLst>
          </p:cNvPr>
          <p:cNvSpPr/>
          <p:nvPr/>
        </p:nvSpPr>
        <p:spPr>
          <a:xfrm>
            <a:off x="4579583" y="4389870"/>
            <a:ext cx="1424268" cy="118730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rPr>
              <a:t>He drank 96 cans of soft drink.</a:t>
            </a:r>
          </a:p>
        </p:txBody>
      </p:sp>
      <p:sp>
        <p:nvSpPr>
          <p:cNvPr id="17" name="Rectangle 16">
            <a:extLst>
              <a:ext uri="{FF2B5EF4-FFF2-40B4-BE49-F238E27FC236}">
                <a16:creationId xmlns:a16="http://schemas.microsoft.com/office/drawing/2014/main" id="{A84771F2-AC0C-CB85-DAB9-6B12ACDA994E}"/>
              </a:ext>
            </a:extLst>
          </p:cNvPr>
          <p:cNvSpPr/>
          <p:nvPr/>
        </p:nvSpPr>
        <p:spPr>
          <a:xfrm>
            <a:off x="6411927" y="4407591"/>
            <a:ext cx="1424268" cy="116958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rPr>
              <a:t>He used to watch TV 12-15 hours a day.</a:t>
            </a:r>
          </a:p>
        </p:txBody>
      </p:sp>
      <p:sp>
        <p:nvSpPr>
          <p:cNvPr id="18" name="Rectangle 17">
            <a:extLst>
              <a:ext uri="{FF2B5EF4-FFF2-40B4-BE49-F238E27FC236}">
                <a16:creationId xmlns:a16="http://schemas.microsoft.com/office/drawing/2014/main" id="{F7E4E7F9-9A7C-3CDC-D200-DB6A0696006E}"/>
              </a:ext>
            </a:extLst>
          </p:cNvPr>
          <p:cNvSpPr/>
          <p:nvPr/>
        </p:nvSpPr>
        <p:spPr>
          <a:xfrm>
            <a:off x="8244271" y="4414679"/>
            <a:ext cx="1424268" cy="116958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rPr>
              <a:t>His waist was 119 inches.</a:t>
            </a:r>
          </a:p>
        </p:txBody>
      </p:sp>
      <p:sp>
        <p:nvSpPr>
          <p:cNvPr id="19" name="Rectangle 18">
            <a:extLst>
              <a:ext uri="{FF2B5EF4-FFF2-40B4-BE49-F238E27FC236}">
                <a16:creationId xmlns:a16="http://schemas.microsoft.com/office/drawing/2014/main" id="{4171BB32-0DCB-84F1-6647-CE84C75CEA8B}"/>
              </a:ext>
            </a:extLst>
          </p:cNvPr>
          <p:cNvSpPr/>
          <p:nvPr/>
        </p:nvSpPr>
        <p:spPr>
          <a:xfrm>
            <a:off x="10076615" y="4414679"/>
            <a:ext cx="1424268" cy="1169581"/>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1"/>
                </a:solidFill>
              </a:rPr>
              <a:t>He ate two twelve eggs for breakfast.</a:t>
            </a:r>
          </a:p>
        </p:txBody>
      </p:sp>
    </p:spTree>
    <p:extLst>
      <p:ext uri="{BB962C8B-B14F-4D97-AF65-F5344CB8AC3E}">
        <p14:creationId xmlns:p14="http://schemas.microsoft.com/office/powerpoint/2010/main" val="3322358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65655"/>
            <a:ext cx="10058400" cy="1609344"/>
          </a:xfrm>
        </p:spPr>
        <p:txBody>
          <a:bodyPr/>
          <a:lstStyle/>
          <a:p>
            <a:r>
              <a:rPr lang="en-US" b="1" dirty="0"/>
              <a:t>II. READING</a:t>
            </a:r>
            <a:endParaRPr lang="en-US" dirty="0"/>
          </a:p>
        </p:txBody>
      </p:sp>
      <p:sp>
        <p:nvSpPr>
          <p:cNvPr id="4" name="TextBox 3">
            <a:extLst>
              <a:ext uri="{FF2B5EF4-FFF2-40B4-BE49-F238E27FC236}">
                <a16:creationId xmlns:a16="http://schemas.microsoft.com/office/drawing/2014/main" id="{244D38FD-5069-C474-071B-61E276B31326}"/>
              </a:ext>
            </a:extLst>
          </p:cNvPr>
          <p:cNvSpPr txBox="1"/>
          <p:nvPr/>
        </p:nvSpPr>
        <p:spPr>
          <a:xfrm>
            <a:off x="1063751" y="2087180"/>
            <a:ext cx="10749021" cy="523220"/>
          </a:xfrm>
          <a:prstGeom prst="rect">
            <a:avLst/>
          </a:prstGeom>
          <a:noFill/>
        </p:spPr>
        <p:txBody>
          <a:bodyPr wrap="square" rtlCol="0">
            <a:spAutoFit/>
          </a:bodyPr>
          <a:lstStyle/>
          <a:p>
            <a:r>
              <a:rPr lang="en-US" sz="2800" b="1" dirty="0"/>
              <a:t>Task 3: Read the text more carefully to answer the questions</a:t>
            </a:r>
            <a:endParaRPr lang="en-VN" sz="2800" b="1" dirty="0"/>
          </a:p>
        </p:txBody>
      </p:sp>
      <p:sp>
        <p:nvSpPr>
          <p:cNvPr id="5" name="TextBox 4">
            <a:extLst>
              <a:ext uri="{FF2B5EF4-FFF2-40B4-BE49-F238E27FC236}">
                <a16:creationId xmlns:a16="http://schemas.microsoft.com/office/drawing/2014/main" id="{C372851D-6CB2-E6BE-B323-ED7EFB1AA2E2}"/>
              </a:ext>
            </a:extLst>
          </p:cNvPr>
          <p:cNvSpPr txBox="1"/>
          <p:nvPr/>
        </p:nvSpPr>
        <p:spPr>
          <a:xfrm>
            <a:off x="1063752" y="1418574"/>
            <a:ext cx="7697972" cy="523220"/>
          </a:xfrm>
          <a:prstGeom prst="rect">
            <a:avLst/>
          </a:prstGeom>
          <a:noFill/>
        </p:spPr>
        <p:txBody>
          <a:bodyPr wrap="square" rtlCol="0">
            <a:spAutoFit/>
          </a:bodyPr>
          <a:lstStyle/>
          <a:p>
            <a:r>
              <a:rPr lang="en-US" sz="2800" b="1" dirty="0">
                <a:solidFill>
                  <a:schemeClr val="accent2">
                    <a:lumMod val="75000"/>
                  </a:schemeClr>
                </a:solidFill>
              </a:rPr>
              <a:t>2.2. While-Reading</a:t>
            </a:r>
            <a:endParaRPr lang="en-VN" sz="2800" dirty="0">
              <a:solidFill>
                <a:schemeClr val="accent2">
                  <a:lumMod val="75000"/>
                </a:schemeClr>
              </a:solidFill>
            </a:endParaRPr>
          </a:p>
        </p:txBody>
      </p:sp>
      <p:sp>
        <p:nvSpPr>
          <p:cNvPr id="7" name="Content Placeholder 2">
            <a:extLst>
              <a:ext uri="{FF2B5EF4-FFF2-40B4-BE49-F238E27FC236}">
                <a16:creationId xmlns:a16="http://schemas.microsoft.com/office/drawing/2014/main" id="{089CDA02-B39A-221A-E9A8-EF26CFF88272}"/>
              </a:ext>
            </a:extLst>
          </p:cNvPr>
          <p:cNvSpPr>
            <a:spLocks noGrp="1"/>
          </p:cNvSpPr>
          <p:nvPr>
            <p:ph idx="1"/>
          </p:nvPr>
        </p:nvSpPr>
        <p:spPr>
          <a:xfrm>
            <a:off x="1063751" y="3027918"/>
            <a:ext cx="10058400" cy="2742987"/>
          </a:xfrm>
        </p:spPr>
        <p:txBody>
          <a:bodyPr>
            <a:normAutofit/>
          </a:bodyPr>
          <a:lstStyle/>
          <a:p>
            <a:r>
              <a:rPr lang="en-US" sz="2400" dirty="0"/>
              <a:t>       1. What is his problem?</a:t>
            </a:r>
          </a:p>
          <a:p>
            <a:r>
              <a:rPr lang="en-US" sz="2400" dirty="0"/>
              <a:t>       2. What is he doing about it? </a:t>
            </a:r>
          </a:p>
          <a:p>
            <a:r>
              <a:rPr lang="en-US" sz="2400" dirty="0"/>
              <a:t>       3. When did he start doing it?</a:t>
            </a:r>
          </a:p>
          <a:p>
            <a:r>
              <a:rPr lang="en-US" sz="2400" dirty="0"/>
              <a:t>       4. Is he successful? How?</a:t>
            </a:r>
          </a:p>
          <a:p>
            <a:r>
              <a:rPr lang="en-US" sz="2400" dirty="0"/>
              <a:t>       5. How does he want to help other people?</a:t>
            </a:r>
          </a:p>
        </p:txBody>
      </p:sp>
    </p:spTree>
    <p:extLst>
      <p:ext uri="{BB962C8B-B14F-4D97-AF65-F5344CB8AC3E}">
        <p14:creationId xmlns:p14="http://schemas.microsoft.com/office/powerpoint/2010/main" val="3018370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linds(horizontal)">
                                      <p:cBhvr>
                                        <p:cTn id="18" dur="500"/>
                                        <p:tgtEl>
                                          <p:spTgt spid="7">
                                            <p:txEl>
                                              <p:pRg st="0" end="0"/>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blinds(horizontal)">
                                      <p:cBhvr>
                                        <p:cTn id="21" dur="500"/>
                                        <p:tgtEl>
                                          <p:spTgt spid="7">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linds(horizontal)">
                                      <p:cBhvr>
                                        <p:cTn id="24" dur="500"/>
                                        <p:tgtEl>
                                          <p:spTgt spid="7">
                                            <p:txEl>
                                              <p:pRg st="2" end="2"/>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blinds(horizontal)">
                                      <p:cBhvr>
                                        <p:cTn id="3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78" y="-78893"/>
            <a:ext cx="10058400" cy="1609344"/>
          </a:xfrm>
        </p:spPr>
        <p:txBody>
          <a:bodyPr/>
          <a:lstStyle/>
          <a:p>
            <a:r>
              <a:rPr lang="en-US" dirty="0"/>
              <a:t>ANSWER</a:t>
            </a:r>
          </a:p>
        </p:txBody>
      </p:sp>
      <p:sp>
        <p:nvSpPr>
          <p:cNvPr id="3" name="Content Placeholder 2"/>
          <p:cNvSpPr>
            <a:spLocks noGrp="1"/>
          </p:cNvSpPr>
          <p:nvPr>
            <p:ph idx="1"/>
          </p:nvPr>
        </p:nvSpPr>
        <p:spPr>
          <a:xfrm>
            <a:off x="655177" y="1302700"/>
            <a:ext cx="10498375" cy="5555300"/>
          </a:xfrm>
        </p:spPr>
        <p:txBody>
          <a:bodyPr>
            <a:normAutofit fontScale="92500" lnSpcReduction="20000"/>
          </a:bodyPr>
          <a:lstStyle/>
          <a:p>
            <a:pPr algn="just">
              <a:lnSpc>
                <a:spcPct val="120000"/>
              </a:lnSpc>
            </a:pPr>
            <a:r>
              <a:rPr lang="en-US" sz="1800" dirty="0"/>
              <a:t>       </a:t>
            </a:r>
            <a:r>
              <a:rPr lang="en-US" sz="1800" b="1" dirty="0"/>
              <a:t>1. What is his problem?</a:t>
            </a:r>
          </a:p>
          <a:p>
            <a:pPr marL="0" indent="0" algn="just">
              <a:lnSpc>
                <a:spcPct val="120000"/>
              </a:lnSpc>
              <a:buNone/>
            </a:pPr>
            <a:r>
              <a:rPr lang="en-US" sz="1800" dirty="0"/>
              <a:t>He’s overweight.</a:t>
            </a:r>
          </a:p>
          <a:p>
            <a:pPr marL="0" indent="0" algn="just">
              <a:lnSpc>
                <a:spcPct val="120000"/>
              </a:lnSpc>
              <a:buNone/>
            </a:pPr>
            <a:r>
              <a:rPr lang="en-US" sz="1800" dirty="0"/>
              <a:t>(He is used to weigh over 630 kilos. That’s more than half a ton, and it’s heavier than a car or a young elephant).</a:t>
            </a:r>
          </a:p>
          <a:p>
            <a:pPr algn="just">
              <a:lnSpc>
                <a:spcPct val="120000"/>
              </a:lnSpc>
            </a:pPr>
            <a:r>
              <a:rPr lang="en-US" sz="1800" dirty="0"/>
              <a:t>       </a:t>
            </a:r>
            <a:r>
              <a:rPr lang="en-US" sz="1800" b="1" dirty="0"/>
              <a:t>2. What is he doing about it? </a:t>
            </a:r>
          </a:p>
          <a:p>
            <a:pPr marL="0" indent="0" algn="just">
              <a:lnSpc>
                <a:spcPct val="120000"/>
              </a:lnSpc>
              <a:buNone/>
            </a:pPr>
            <a:r>
              <a:rPr lang="en-US" sz="1800" dirty="0"/>
              <a:t>Walter is on a diet.</a:t>
            </a:r>
            <a:endParaRPr lang="en-US" sz="1800" b="1" dirty="0"/>
          </a:p>
          <a:p>
            <a:pPr algn="just">
              <a:lnSpc>
                <a:spcPct val="120000"/>
              </a:lnSpc>
            </a:pPr>
            <a:r>
              <a:rPr lang="en-US" sz="1800" dirty="0"/>
              <a:t>       </a:t>
            </a:r>
            <a:r>
              <a:rPr lang="en-US" sz="1800" b="1" dirty="0"/>
              <a:t>3. When did he start doing it?</a:t>
            </a:r>
          </a:p>
          <a:p>
            <a:pPr marL="0" indent="0" algn="just">
              <a:lnSpc>
                <a:spcPct val="120000"/>
              </a:lnSpc>
              <a:buNone/>
            </a:pPr>
            <a:r>
              <a:rPr lang="en-US" sz="1800" dirty="0"/>
              <a:t>10 months ago.</a:t>
            </a:r>
            <a:endParaRPr lang="en-US" sz="1800" b="1" dirty="0"/>
          </a:p>
          <a:p>
            <a:pPr algn="just">
              <a:lnSpc>
                <a:spcPct val="120000"/>
              </a:lnSpc>
            </a:pPr>
            <a:r>
              <a:rPr lang="en-US" sz="1800" dirty="0"/>
              <a:t>       </a:t>
            </a:r>
            <a:r>
              <a:rPr lang="en-US" sz="1800" b="1" dirty="0"/>
              <a:t>4. Is he successful? How?</a:t>
            </a:r>
          </a:p>
          <a:p>
            <a:pPr marL="0" indent="0" algn="just">
              <a:lnSpc>
                <a:spcPct val="120000"/>
              </a:lnSpc>
              <a:buNone/>
            </a:pPr>
            <a:r>
              <a:rPr lang="en-US" sz="1800" dirty="0"/>
              <a:t>Yes, he is. He weights over 250 kilos. He is losing weight at an incredible 9 kilos a week).</a:t>
            </a:r>
            <a:endParaRPr lang="en-US" sz="1800" b="1" dirty="0"/>
          </a:p>
          <a:p>
            <a:pPr algn="just">
              <a:lnSpc>
                <a:spcPct val="120000"/>
              </a:lnSpc>
            </a:pPr>
            <a:r>
              <a:rPr lang="en-US" sz="1800" dirty="0"/>
              <a:t>       </a:t>
            </a:r>
            <a:r>
              <a:rPr lang="en-US" sz="1800" b="1" dirty="0"/>
              <a:t>5. How does he want to help other people?</a:t>
            </a:r>
          </a:p>
          <a:p>
            <a:pPr marL="0" indent="0" algn="just">
              <a:lnSpc>
                <a:spcPct val="120000"/>
              </a:lnSpc>
              <a:buNone/>
            </a:pPr>
            <a:r>
              <a:rPr lang="en-US" sz="1800" dirty="0"/>
              <a:t>He hopes that his example will help other overweight people, especially children. He encourages mothers to put photos of him on the fridge door. 'I want parents to say to their kids, "Do you want to look that big? If you keep putting your hands in the fridge, then that's how you'll look.</a:t>
            </a:r>
          </a:p>
        </p:txBody>
      </p:sp>
    </p:spTree>
    <p:extLst>
      <p:ext uri="{BB962C8B-B14F-4D97-AF65-F5344CB8AC3E}">
        <p14:creationId xmlns:p14="http://schemas.microsoft.com/office/powerpoint/2010/main" val="274948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blinds(horizontal)">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blinds(horizontal)">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blinds(horizontal)">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{D8257114-FBCB-5F42-B835-3E58AB2519B2}tf10001070</Template>
  <TotalTime>134</TotalTime>
  <Words>534</Words>
  <Application>Microsoft Macintosh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MS Gothic</vt:lpstr>
      <vt:lpstr>Arial</vt:lpstr>
      <vt:lpstr>Calibri</vt:lpstr>
      <vt:lpstr>Rockwell</vt:lpstr>
      <vt:lpstr>Rockwell Condensed</vt:lpstr>
      <vt:lpstr>Rockwell Extra Bold</vt:lpstr>
      <vt:lpstr>Times New Roman</vt:lpstr>
      <vt:lpstr>Wingdings</vt:lpstr>
      <vt:lpstr>Wood Type</vt:lpstr>
      <vt:lpstr>Warm-up</vt:lpstr>
      <vt:lpstr>PowerPoint Presentation</vt:lpstr>
      <vt:lpstr>PowerPoint Presentation</vt:lpstr>
      <vt:lpstr>7B: Reading The big man</vt:lpstr>
      <vt:lpstr>I. Vocabulary</vt:lpstr>
      <vt:lpstr>II. READING</vt:lpstr>
      <vt:lpstr>II. READING</vt:lpstr>
      <vt:lpstr>II. READING</vt:lpstr>
      <vt:lpstr>ANSWER</vt:lpstr>
      <vt:lpstr>II. READING</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c:creator>
  <cp:lastModifiedBy>Microsoft Office User</cp:lastModifiedBy>
  <cp:revision>10</cp:revision>
  <dcterms:created xsi:type="dcterms:W3CDTF">2023-03-01T02:21:50Z</dcterms:created>
  <dcterms:modified xsi:type="dcterms:W3CDTF">2023-03-20T14:39:52Z</dcterms:modified>
</cp:coreProperties>
</file>